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4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7" r:id="rId2"/>
    <p:sldId id="306" r:id="rId3"/>
    <p:sldId id="280" r:id="rId4"/>
    <p:sldId id="324" r:id="rId5"/>
    <p:sldId id="322" r:id="rId6"/>
    <p:sldId id="311" r:id="rId7"/>
    <p:sldId id="261" r:id="rId8"/>
    <p:sldId id="327" r:id="rId9"/>
    <p:sldId id="265" r:id="rId10"/>
    <p:sldId id="326" r:id="rId11"/>
    <p:sldId id="303" r:id="rId12"/>
    <p:sldId id="328" r:id="rId13"/>
    <p:sldId id="318" r:id="rId14"/>
    <p:sldId id="325" r:id="rId15"/>
    <p:sldId id="304" r:id="rId16"/>
    <p:sldId id="319" r:id="rId17"/>
    <p:sldId id="295" r:id="rId18"/>
    <p:sldId id="259" r:id="rId19"/>
    <p:sldId id="260" r:id="rId20"/>
    <p:sldId id="268" r:id="rId21"/>
    <p:sldId id="271" r:id="rId22"/>
    <p:sldId id="275" r:id="rId23"/>
    <p:sldId id="32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258"/>
    <p:restoredTop sz="78230"/>
  </p:normalViewPr>
  <p:slideViewPr>
    <p:cSldViewPr snapToGrid="0" snapToObjects="1">
      <p:cViewPr varScale="1">
        <p:scale>
          <a:sx n="95" d="100"/>
          <a:sy n="95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38296-3BE4-CD48-A185-9DC73469C64C}" type="datetimeFigureOut">
              <a:rPr lang="en-US" smtClean="0"/>
              <a:t>7/20/19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CDF22-CA27-DE4F-9064-FF88F82D8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FDADA-6885-904B-A070-C0A4ABCDEE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00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DF22-CA27-DE4F-9064-FF88F82D8C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10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DF22-CA27-DE4F-9064-FF88F82D8C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51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DF22-CA27-DE4F-9064-FF88F82D8C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63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568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DF22-CA27-DE4F-9064-FF88F82D8C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59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DF22-CA27-DE4F-9064-FF88F82D8C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0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99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7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DF22-CA27-DE4F-9064-FF88F82D8C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76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DF22-CA27-DE4F-9064-FF88F82D8C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67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25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DF22-CA27-DE4F-9064-FF88F82D8C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841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FDADA-6885-904B-A070-C0A4ABCDEE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79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10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88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92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FDADA-6885-904B-A070-C0A4ABCDEE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1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FDADA-6885-904B-A070-C0A4ABCDEE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71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DF22-CA27-DE4F-9064-FF88F82D8C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31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DF22-CA27-DE4F-9064-FF88F82D8C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36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DF22-CA27-DE4F-9064-FF88F82D8C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40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78184-4B5E-6A4F-A4A3-E701FA8D7DD7}" type="datetime1">
              <a:rPr lang="en-US" smtClean="0"/>
              <a:t>7/20/19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E62D0-58CF-584F-A2DC-62A3F5038F2F}" type="datetime1">
              <a:rPr lang="en-US" smtClean="0"/>
              <a:t>7/20/19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44782-9752-534A-AA9C-19E5E7F501BB}" type="datetime1">
              <a:rPr lang="en-US" smtClean="0"/>
              <a:t>7/20/19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8ADA-2103-8640-8CA5-FD897F18607A}" type="datetime1">
              <a:rPr lang="en-US" smtClean="0"/>
              <a:t>7/20/19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68D6-73E4-2E46-AA50-00780793C207}" type="datetime1">
              <a:rPr lang="en-US" smtClean="0"/>
              <a:t>7/20/19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54A2-0526-314C-9903-452159520783}" type="datetime1">
              <a:rPr lang="en-US" smtClean="0"/>
              <a:t>7/20/19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902F-E13B-8A4F-99ED-1DBD29472DBF}" type="datetime1">
              <a:rPr lang="en-US" smtClean="0"/>
              <a:t>7/20/19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2A7C0-70D8-284E-9D0E-A31BB383C6A1}" type="datetime1">
              <a:rPr lang="en-US" smtClean="0"/>
              <a:t>7/20/19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1544-225C-5149-99EF-2D8E1BDBD8DE}" type="datetime1">
              <a:rPr lang="en-US" smtClean="0"/>
              <a:t>7/20/19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DFE8-F294-9549-B27C-792ADBDBED04}" type="datetime1">
              <a:rPr lang="en-US" smtClean="0"/>
              <a:t>7/20/19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52BB-83AF-F849-A5E3-0535ABD59531}" type="datetime1">
              <a:rPr lang="en-US" smtClean="0"/>
              <a:t>7/20/19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CD8D6-D43A-3D49-89B7-43618111C4CF}" type="datetime1">
              <a:rPr lang="en-US" smtClean="0"/>
              <a:t>7/20/19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0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0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0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30174"/>
            <a:ext cx="9144000" cy="1541861"/>
          </a:xfrm>
        </p:spPr>
        <p:txBody>
          <a:bodyPr anchor="ctr"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Reliable connectivity for a dime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8310" y="5520225"/>
            <a:ext cx="2301237" cy="10231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73033"/>
            <a:ext cx="9144000" cy="1087347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92D050"/>
                </a:solidFill>
                <a:latin typeface="Helvetica"/>
                <a:cs typeface="Helvetica"/>
              </a:rPr>
              <a:t>Vamsi Talla</a:t>
            </a: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, Mehrdad Hessar, Bryce Kellogg, Ali Najafi, </a:t>
            </a:r>
          </a:p>
          <a:p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Joshua R. Smith and Shyamnath Gollakota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26415"/>
          <a:stretch/>
        </p:blipFill>
        <p:spPr>
          <a:xfrm>
            <a:off x="867373" y="5663261"/>
            <a:ext cx="1169121" cy="88014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35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Chirp spread spectrum modulation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1715376" y="2358677"/>
            <a:ext cx="21703" cy="2760886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1743867" y="3736549"/>
            <a:ext cx="2339459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1718368" y="2816207"/>
            <a:ext cx="1896715" cy="7611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036879" y="4474043"/>
                <a:ext cx="712640" cy="332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dirty="0" smtClean="0">
                          <a:latin typeface="Cambria Math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1600" b="1" i="1" dirty="0" smtClean="0">
                          <a:latin typeface="Cambria Math" charset="0"/>
                          <a:cs typeface="Arial" panose="020B0604020202020204" pitchFamily="34" charset="0"/>
                        </a:rPr>
                        <m:t>𝒇</m:t>
                      </m:r>
                    </m:oMath>
                  </m:oMathPara>
                </a14:m>
                <a:endParaRPr lang="en-US" sz="1600" b="1" baseline="-25000" dirty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879" y="4474043"/>
                <a:ext cx="712640" cy="332912"/>
              </a:xfrm>
              <a:prstGeom prst="rect">
                <a:avLst/>
              </a:prstGeom>
              <a:blipFill rotWithShape="0">
                <a:blip r:embed="rId3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/>
          <p:cNvCxnSpPr/>
          <p:nvPr/>
        </p:nvCxnSpPr>
        <p:spPr>
          <a:xfrm flipV="1">
            <a:off x="1756457" y="2832600"/>
            <a:ext cx="1872312" cy="1828785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3636389" y="2842983"/>
            <a:ext cx="0" cy="862924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>
                <a:off x="3745866" y="3564297"/>
                <a:ext cx="835247" cy="283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charset="0"/>
                        </a:rPr>
                        <m:t>𝒕</m:t>
                      </m:r>
                    </m:oMath>
                  </m:oMathPara>
                </a14:m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5866" y="3564297"/>
                <a:ext cx="835247" cy="283219"/>
              </a:xfrm>
              <a:prstGeom prst="rect">
                <a:avLst/>
              </a:prstGeom>
              <a:blipFill rotWithShape="0">
                <a:blip r:embed="rId4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/>
              <p:cNvSpPr txBox="1"/>
              <p:nvPr/>
            </p:nvSpPr>
            <p:spPr>
              <a:xfrm>
                <a:off x="1766391" y="3797919"/>
                <a:ext cx="15444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2" name="TextBox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391" y="3797919"/>
                <a:ext cx="154445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52000" r="-4800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3" name="Straight Arrow Connector 112"/>
          <p:cNvCxnSpPr/>
          <p:nvPr/>
        </p:nvCxnSpPr>
        <p:spPr>
          <a:xfrm>
            <a:off x="5971834" y="2297717"/>
            <a:ext cx="21703" cy="2760886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flipV="1">
            <a:off x="6000325" y="3675589"/>
            <a:ext cx="2339459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/>
              <p:cNvSpPr txBox="1"/>
              <p:nvPr/>
            </p:nvSpPr>
            <p:spPr>
              <a:xfrm>
                <a:off x="6022849" y="3736959"/>
                <a:ext cx="15444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8" name="TextBox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849" y="3736959"/>
                <a:ext cx="154445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48000" r="-4800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9" name="Straight Arrow Connector 118"/>
          <p:cNvCxnSpPr/>
          <p:nvPr/>
        </p:nvCxnSpPr>
        <p:spPr>
          <a:xfrm flipV="1">
            <a:off x="6006320" y="2745238"/>
            <a:ext cx="933003" cy="911309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V="1">
            <a:off x="6939323" y="3681736"/>
            <a:ext cx="933003" cy="911309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H="1">
            <a:off x="5981576" y="4589370"/>
            <a:ext cx="946025" cy="1148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 flipH="1">
            <a:off x="5916409" y="2749250"/>
            <a:ext cx="936658" cy="1148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V="1">
            <a:off x="6927601" y="2733327"/>
            <a:ext cx="0" cy="1846866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/>
              <p:cNvSpPr txBox="1"/>
              <p:nvPr/>
            </p:nvSpPr>
            <p:spPr>
              <a:xfrm>
                <a:off x="8008805" y="3470808"/>
                <a:ext cx="835247" cy="283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charset="0"/>
                        </a:rPr>
                        <m:t>𝒕</m:t>
                      </m:r>
                    </m:oMath>
                  </m:oMathPara>
                </a14:m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2" name="TextBox 1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8805" y="3470808"/>
                <a:ext cx="835247" cy="283219"/>
              </a:xfrm>
              <a:prstGeom prst="rect">
                <a:avLst/>
              </a:prstGeom>
              <a:blipFill rotWithShape="0">
                <a:blip r:embed="rId7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Rectangle 142"/>
          <p:cNvSpPr/>
          <p:nvPr/>
        </p:nvSpPr>
        <p:spPr>
          <a:xfrm>
            <a:off x="0" y="110443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Linearly vary </a:t>
            </a:r>
            <a:r>
              <a:rPr lang="en-US" sz="2200">
                <a:latin typeface="Helvetica" charset="0"/>
                <a:ea typeface="Helvetica" charset="0"/>
                <a:cs typeface="Helvetica" charset="0"/>
              </a:rPr>
              <a:t>the frequency 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of the carrier with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/>
              <p:cNvSpPr txBox="1"/>
              <p:nvPr/>
            </p:nvSpPr>
            <p:spPr>
              <a:xfrm>
                <a:off x="1297752" y="2095224"/>
                <a:ext cx="835247" cy="283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charset="0"/>
                        </a:rPr>
                        <m:t>𝒇𝒓𝒆𝒒</m:t>
                      </m:r>
                    </m:oMath>
                  </m:oMathPara>
                </a14:m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4" name="TextBox 1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752" y="2095224"/>
                <a:ext cx="835247" cy="283219"/>
              </a:xfrm>
              <a:prstGeom prst="rect">
                <a:avLst/>
              </a:prstGeom>
              <a:blipFill rotWithShape="0">
                <a:blip r:embed="rId8"/>
                <a:stretch>
                  <a:fillRect t="-2174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/>
              <p:cNvSpPr txBox="1"/>
              <p:nvPr/>
            </p:nvSpPr>
            <p:spPr>
              <a:xfrm>
                <a:off x="3422216" y="3799515"/>
                <a:ext cx="45339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charset="0"/>
                        </a:rPr>
                        <m:t>𝑵</m:t>
                      </m:r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145" name="TextBox 1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216" y="3799515"/>
                <a:ext cx="453393" cy="215444"/>
              </a:xfrm>
              <a:prstGeom prst="rect">
                <a:avLst/>
              </a:prstGeom>
              <a:blipFill rotWithShape="0">
                <a:blip r:embed="rId9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/>
              <p:cNvSpPr txBox="1"/>
              <p:nvPr/>
            </p:nvSpPr>
            <p:spPr>
              <a:xfrm>
                <a:off x="5549491" y="1997583"/>
                <a:ext cx="835247" cy="283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charset="0"/>
                        </a:rPr>
                        <m:t>𝒇𝒓𝒆𝒒</m:t>
                      </m:r>
                    </m:oMath>
                  </m:oMathPara>
                </a14:m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7" name="TextBox 1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9491" y="1997583"/>
                <a:ext cx="835247" cy="283219"/>
              </a:xfrm>
              <a:prstGeom prst="rect">
                <a:avLst/>
              </a:prstGeom>
              <a:blipFill rotWithShape="0">
                <a:blip r:embed="rId10"/>
                <a:stretch>
                  <a:fillRect t="-2174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Rectangle 147"/>
          <p:cNvSpPr/>
          <p:nvPr/>
        </p:nvSpPr>
        <p:spPr>
          <a:xfrm>
            <a:off x="1725981" y="5262633"/>
            <a:ext cx="1910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Bit ‘0’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6022849" y="5241087"/>
            <a:ext cx="1910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Bit ‘1’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/>
              <p:cNvSpPr txBox="1"/>
              <p:nvPr/>
            </p:nvSpPr>
            <p:spPr>
              <a:xfrm>
                <a:off x="7475225" y="3398776"/>
                <a:ext cx="82802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charset="0"/>
                        </a:rPr>
                        <m:t>𝑵</m:t>
                      </m:r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150" name="TextBox 1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225" y="3398776"/>
                <a:ext cx="828021" cy="215444"/>
              </a:xfrm>
              <a:prstGeom prst="rect">
                <a:avLst/>
              </a:prstGeom>
              <a:blipFill rotWithShape="0">
                <a:blip r:embed="rId11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/>
              <p:cNvSpPr txBox="1"/>
              <p:nvPr/>
            </p:nvSpPr>
            <p:spPr>
              <a:xfrm>
                <a:off x="1166939" y="2614868"/>
                <a:ext cx="712640" cy="332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dirty="0" smtClean="0">
                          <a:latin typeface="Cambria Math" charset="0"/>
                          <a:cs typeface="Arial" panose="020B0604020202020204" pitchFamily="34" charset="0"/>
                        </a:rPr>
                        <m:t>𝒇</m:t>
                      </m:r>
                    </m:oMath>
                  </m:oMathPara>
                </a14:m>
                <a:endParaRPr lang="en-US" sz="1600" b="1" baseline="-25000" dirty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1" name="TextBox 1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939" y="2614868"/>
                <a:ext cx="712640" cy="332912"/>
              </a:xfrm>
              <a:prstGeom prst="rect">
                <a:avLst/>
              </a:prstGeom>
              <a:blipFill rotWithShape="0">
                <a:blip r:embed="rId12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/>
              <p:cNvSpPr txBox="1"/>
              <p:nvPr/>
            </p:nvSpPr>
            <p:spPr>
              <a:xfrm>
                <a:off x="5368372" y="4474043"/>
                <a:ext cx="712640" cy="332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dirty="0" smtClean="0">
                          <a:latin typeface="Cambria Math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1600" b="1" i="1" dirty="0" smtClean="0">
                          <a:latin typeface="Cambria Math" charset="0"/>
                          <a:cs typeface="Arial" panose="020B0604020202020204" pitchFamily="34" charset="0"/>
                        </a:rPr>
                        <m:t>𝒇</m:t>
                      </m:r>
                    </m:oMath>
                  </m:oMathPara>
                </a14:m>
                <a:endParaRPr lang="en-US" sz="1600" b="1" baseline="-25000" dirty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2" name="TextBox 1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8372" y="4474043"/>
                <a:ext cx="712640" cy="332912"/>
              </a:xfrm>
              <a:prstGeom prst="rect">
                <a:avLst/>
              </a:prstGeom>
              <a:blipFill rotWithShape="0">
                <a:blip r:embed="rId13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/>
              <p:cNvSpPr txBox="1"/>
              <p:nvPr/>
            </p:nvSpPr>
            <p:spPr>
              <a:xfrm>
                <a:off x="5457792" y="2553908"/>
                <a:ext cx="712640" cy="332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dirty="0" smtClean="0">
                          <a:latin typeface="Cambria Math" charset="0"/>
                          <a:cs typeface="Arial" panose="020B0604020202020204" pitchFamily="34" charset="0"/>
                        </a:rPr>
                        <m:t>𝒇</m:t>
                      </m:r>
                    </m:oMath>
                  </m:oMathPara>
                </a14:m>
                <a:endParaRPr lang="en-US" sz="1600" b="1" baseline="-25000" dirty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3" name="TextBox 1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792" y="2553908"/>
                <a:ext cx="712640" cy="332912"/>
              </a:xfrm>
              <a:prstGeom prst="rect">
                <a:avLst/>
              </a:prstGeom>
              <a:blipFill rotWithShape="0">
                <a:blip r:embed="rId12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" name="TextBox 154"/>
          <p:cNvSpPr txBox="1"/>
          <p:nvPr/>
        </p:nvSpPr>
        <p:spPr>
          <a:xfrm>
            <a:off x="138653" y="5740227"/>
            <a:ext cx="8763000" cy="578882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Data is encoded in cyclic shifts of frequency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8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12" grpId="0"/>
      <p:bldP spid="118" grpId="0"/>
      <p:bldP spid="142" grpId="0"/>
      <p:bldP spid="145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5" grpId="0" animBg="1"/>
      <p:bldP spid="15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Synthesize </a:t>
            </a:r>
            <a:r>
              <a:rPr lang="en-US" sz="40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CSS </a:t>
            </a:r>
            <a:r>
              <a:rPr lang="en-US" sz="40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using backscatter</a:t>
            </a:r>
            <a:endParaRPr lang="en-US" sz="4000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63" name="Group 46"/>
          <p:cNvGrpSpPr>
            <a:grpSpLocks/>
          </p:cNvGrpSpPr>
          <p:nvPr/>
        </p:nvGrpSpPr>
        <p:grpSpPr bwMode="auto">
          <a:xfrm>
            <a:off x="3998037" y="2834960"/>
            <a:ext cx="1003038" cy="925737"/>
            <a:chOff x="4267994" y="3048794"/>
            <a:chExt cx="457200" cy="685006"/>
          </a:xfrm>
        </p:grpSpPr>
        <p:cxnSp>
          <p:nvCxnSpPr>
            <p:cNvPr id="64" name="Straight Connector 47"/>
            <p:cNvCxnSpPr>
              <a:cxnSpLocks noChangeShapeType="1"/>
            </p:cNvCxnSpPr>
            <p:nvPr/>
          </p:nvCxnSpPr>
          <p:spPr bwMode="auto">
            <a:xfrm rot="5400000">
              <a:off x="4153581" y="3390787"/>
              <a:ext cx="685006" cy="10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" name="Isosceles Triangle 48"/>
            <p:cNvSpPr>
              <a:spLocks noChangeArrowheads="1"/>
            </p:cNvSpPr>
            <p:nvPr/>
          </p:nvSpPr>
          <p:spPr bwMode="auto">
            <a:xfrm rot="10800000" flipH="1">
              <a:off x="4267994" y="3048794"/>
              <a:ext cx="457200" cy="228600"/>
            </a:xfrm>
            <a:prstGeom prst="triangle">
              <a:avLst>
                <a:gd name="adj" fmla="val 50000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08" name="Group 725"/>
          <p:cNvGrpSpPr>
            <a:grpSpLocks/>
          </p:cNvGrpSpPr>
          <p:nvPr/>
        </p:nvGrpSpPr>
        <p:grpSpPr bwMode="auto">
          <a:xfrm>
            <a:off x="4128654" y="4723448"/>
            <a:ext cx="762728" cy="856128"/>
            <a:chOff x="971" y="2638"/>
            <a:chExt cx="147" cy="169"/>
          </a:xfrm>
        </p:grpSpPr>
        <p:sp>
          <p:nvSpPr>
            <p:cNvPr id="110" name="Line 726"/>
            <p:cNvSpPr>
              <a:spLocks noChangeShapeType="1"/>
            </p:cNvSpPr>
            <p:nvPr/>
          </p:nvSpPr>
          <p:spPr bwMode="auto">
            <a:xfrm flipV="1">
              <a:off x="1044" y="2638"/>
              <a:ext cx="0" cy="10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2" name="Line 727"/>
            <p:cNvSpPr>
              <a:spLocks noChangeShapeType="1"/>
            </p:cNvSpPr>
            <p:nvPr/>
          </p:nvSpPr>
          <p:spPr bwMode="auto">
            <a:xfrm>
              <a:off x="971" y="2741"/>
              <a:ext cx="14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4" name="Line 728"/>
            <p:cNvSpPr>
              <a:spLocks noChangeShapeType="1"/>
            </p:cNvSpPr>
            <p:nvPr/>
          </p:nvSpPr>
          <p:spPr bwMode="auto">
            <a:xfrm>
              <a:off x="994" y="2773"/>
              <a:ext cx="99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5" name="Line 729"/>
            <p:cNvSpPr>
              <a:spLocks noChangeShapeType="1"/>
            </p:cNvSpPr>
            <p:nvPr/>
          </p:nvSpPr>
          <p:spPr bwMode="auto">
            <a:xfrm>
              <a:off x="1029" y="2807"/>
              <a:ext cx="3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6" name="Freeform 700"/>
          <p:cNvSpPr>
            <a:spLocks/>
          </p:cNvSpPr>
          <p:nvPr/>
        </p:nvSpPr>
        <p:spPr bwMode="auto">
          <a:xfrm rot="16200000">
            <a:off x="3971347" y="4229432"/>
            <a:ext cx="733618" cy="341312"/>
          </a:xfrm>
          <a:custGeom>
            <a:avLst/>
            <a:gdLst>
              <a:gd name="T0" fmla="*/ 0 w 335"/>
              <a:gd name="T1" fmla="*/ 1 h 144"/>
              <a:gd name="T2" fmla="*/ 0 w 335"/>
              <a:gd name="T3" fmla="*/ 1 h 144"/>
              <a:gd name="T4" fmla="*/ 0 w 335"/>
              <a:gd name="T5" fmla="*/ 0 h 144"/>
              <a:gd name="T6" fmla="*/ 0 60000 65536"/>
              <a:gd name="T7" fmla="*/ 0 60000 65536"/>
              <a:gd name="T8" fmla="*/ 0 60000 65536"/>
              <a:gd name="T9" fmla="*/ 0 w 335"/>
              <a:gd name="T10" fmla="*/ 0 h 144"/>
              <a:gd name="T11" fmla="*/ 335 w 335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5" h="144">
                <a:moveTo>
                  <a:pt x="0" y="144"/>
                </a:moveTo>
                <a:lnTo>
                  <a:pt x="191" y="144"/>
                </a:lnTo>
                <a:lnTo>
                  <a:pt x="335" y="0"/>
                </a:ln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7" name="Line 701"/>
          <p:cNvSpPr>
            <a:spLocks noChangeShapeType="1"/>
          </p:cNvSpPr>
          <p:nvPr/>
        </p:nvSpPr>
        <p:spPr bwMode="auto">
          <a:xfrm rot="16200000">
            <a:off x="4317959" y="3743346"/>
            <a:ext cx="369006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18" name="Group 117"/>
          <p:cNvGrpSpPr/>
          <p:nvPr/>
        </p:nvGrpSpPr>
        <p:grpSpPr>
          <a:xfrm rot="11004339" flipH="1">
            <a:off x="4630498" y="2213800"/>
            <a:ext cx="585533" cy="519198"/>
            <a:chOff x="2122153" y="1304381"/>
            <a:chExt cx="585533" cy="519198"/>
          </a:xfrm>
        </p:grpSpPr>
        <p:sp>
          <p:nvSpPr>
            <p:cNvPr id="119" name="Freeform 118"/>
            <p:cNvSpPr/>
            <p:nvPr/>
          </p:nvSpPr>
          <p:spPr bwMode="auto">
            <a:xfrm>
              <a:off x="2122153" y="1304381"/>
              <a:ext cx="551543" cy="437866"/>
            </a:xfrm>
            <a:custGeom>
              <a:avLst/>
              <a:gdLst>
                <a:gd name="connsiteX0" fmla="*/ 0 w 551543"/>
                <a:gd name="connsiteY0" fmla="*/ 0 h 437866"/>
                <a:gd name="connsiteX1" fmla="*/ 319314 w 551543"/>
                <a:gd name="connsiteY1" fmla="*/ 58057 h 437866"/>
                <a:gd name="connsiteX2" fmla="*/ 145143 w 551543"/>
                <a:gd name="connsiteY2" fmla="*/ 319314 h 437866"/>
                <a:gd name="connsiteX3" fmla="*/ 449943 w 551543"/>
                <a:gd name="connsiteY3" fmla="*/ 333828 h 437866"/>
                <a:gd name="connsiteX4" fmla="*/ 551543 w 551543"/>
                <a:gd name="connsiteY4" fmla="*/ 435428 h 43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543" h="437866">
                  <a:moveTo>
                    <a:pt x="0" y="0"/>
                  </a:moveTo>
                  <a:cubicBezTo>
                    <a:pt x="147562" y="2419"/>
                    <a:pt x="295124" y="4838"/>
                    <a:pt x="319314" y="58057"/>
                  </a:cubicBezTo>
                  <a:cubicBezTo>
                    <a:pt x="343504" y="111276"/>
                    <a:pt x="123371" y="273352"/>
                    <a:pt x="145143" y="319314"/>
                  </a:cubicBezTo>
                  <a:cubicBezTo>
                    <a:pt x="166915" y="365276"/>
                    <a:pt x="382210" y="314476"/>
                    <a:pt x="449943" y="333828"/>
                  </a:cubicBezTo>
                  <a:cubicBezTo>
                    <a:pt x="517676" y="353180"/>
                    <a:pt x="517676" y="454780"/>
                    <a:pt x="551543" y="435428"/>
                  </a:cubicBezTo>
                </a:path>
              </a:pathLst>
            </a:custGeom>
            <a:noFill/>
            <a:ln w="3175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2" charset="0"/>
              </a:endParaRPr>
            </a:p>
          </p:txBody>
        </p:sp>
        <p:cxnSp>
          <p:nvCxnSpPr>
            <p:cNvPr id="120" name="Straight Arrow Connector 119"/>
            <p:cNvCxnSpPr/>
            <p:nvPr/>
          </p:nvCxnSpPr>
          <p:spPr bwMode="auto">
            <a:xfrm>
              <a:off x="2639971" y="1705430"/>
              <a:ext cx="67715" cy="11814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21" name="Group 120"/>
          <p:cNvGrpSpPr/>
          <p:nvPr/>
        </p:nvGrpSpPr>
        <p:grpSpPr>
          <a:xfrm>
            <a:off x="3785830" y="2234926"/>
            <a:ext cx="585533" cy="519198"/>
            <a:chOff x="1639218" y="1894212"/>
            <a:chExt cx="585533" cy="519198"/>
          </a:xfrm>
        </p:grpSpPr>
        <p:sp>
          <p:nvSpPr>
            <p:cNvPr id="122" name="Freeform 121"/>
            <p:cNvSpPr/>
            <p:nvPr/>
          </p:nvSpPr>
          <p:spPr bwMode="auto">
            <a:xfrm>
              <a:off x="1639218" y="1894212"/>
              <a:ext cx="551543" cy="437866"/>
            </a:xfrm>
            <a:custGeom>
              <a:avLst/>
              <a:gdLst>
                <a:gd name="connsiteX0" fmla="*/ 0 w 551543"/>
                <a:gd name="connsiteY0" fmla="*/ 0 h 437866"/>
                <a:gd name="connsiteX1" fmla="*/ 319314 w 551543"/>
                <a:gd name="connsiteY1" fmla="*/ 58057 h 437866"/>
                <a:gd name="connsiteX2" fmla="*/ 145143 w 551543"/>
                <a:gd name="connsiteY2" fmla="*/ 319314 h 437866"/>
                <a:gd name="connsiteX3" fmla="*/ 449943 w 551543"/>
                <a:gd name="connsiteY3" fmla="*/ 333828 h 437866"/>
                <a:gd name="connsiteX4" fmla="*/ 551543 w 551543"/>
                <a:gd name="connsiteY4" fmla="*/ 435428 h 43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543" h="437866">
                  <a:moveTo>
                    <a:pt x="0" y="0"/>
                  </a:moveTo>
                  <a:cubicBezTo>
                    <a:pt x="147562" y="2419"/>
                    <a:pt x="295124" y="4838"/>
                    <a:pt x="319314" y="58057"/>
                  </a:cubicBezTo>
                  <a:cubicBezTo>
                    <a:pt x="343504" y="111276"/>
                    <a:pt x="123371" y="273352"/>
                    <a:pt x="145143" y="319314"/>
                  </a:cubicBezTo>
                  <a:cubicBezTo>
                    <a:pt x="166915" y="365276"/>
                    <a:pt x="382210" y="314476"/>
                    <a:pt x="449943" y="333828"/>
                  </a:cubicBezTo>
                  <a:cubicBezTo>
                    <a:pt x="517676" y="353180"/>
                    <a:pt x="517676" y="454780"/>
                    <a:pt x="551543" y="435428"/>
                  </a:cubicBezTo>
                </a:path>
              </a:pathLst>
            </a:custGeom>
            <a:noFill/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2" charset="0"/>
              </a:endParaRPr>
            </a:p>
          </p:txBody>
        </p:sp>
        <p:cxnSp>
          <p:nvCxnSpPr>
            <p:cNvPr id="123" name="Straight Arrow Connector 122"/>
            <p:cNvCxnSpPr/>
            <p:nvPr/>
          </p:nvCxnSpPr>
          <p:spPr bwMode="auto">
            <a:xfrm>
              <a:off x="2157036" y="2295261"/>
              <a:ext cx="67715" cy="11814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24" name="Arc 123"/>
          <p:cNvSpPr/>
          <p:nvPr/>
        </p:nvSpPr>
        <p:spPr>
          <a:xfrm rot="17001335">
            <a:off x="4178445" y="3953591"/>
            <a:ext cx="1286783" cy="1400589"/>
          </a:xfrm>
          <a:prstGeom prst="arc">
            <a:avLst>
              <a:gd name="adj1" fmla="val 17195910"/>
              <a:gd name="adj2" fmla="val 20990135"/>
            </a:avLst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Freeform 23"/>
          <p:cNvSpPr>
            <a:spLocks/>
          </p:cNvSpPr>
          <p:nvPr/>
        </p:nvSpPr>
        <p:spPr bwMode="auto">
          <a:xfrm>
            <a:off x="2944472" y="3791009"/>
            <a:ext cx="995620" cy="617481"/>
          </a:xfrm>
          <a:custGeom>
            <a:avLst/>
            <a:gdLst>
              <a:gd name="T0" fmla="*/ 12 w 744"/>
              <a:gd name="T1" fmla="*/ 0 h 2538"/>
              <a:gd name="T2" fmla="*/ 30 w 744"/>
              <a:gd name="T3" fmla="*/ 0 h 2538"/>
              <a:gd name="T4" fmla="*/ 48 w 744"/>
              <a:gd name="T5" fmla="*/ 0 h 2538"/>
              <a:gd name="T6" fmla="*/ 66 w 744"/>
              <a:gd name="T7" fmla="*/ 0 h 2538"/>
              <a:gd name="T8" fmla="*/ 84 w 744"/>
              <a:gd name="T9" fmla="*/ 0 h 2538"/>
              <a:gd name="T10" fmla="*/ 102 w 744"/>
              <a:gd name="T11" fmla="*/ 0 h 2538"/>
              <a:gd name="T12" fmla="*/ 120 w 744"/>
              <a:gd name="T13" fmla="*/ 0 h 2538"/>
              <a:gd name="T14" fmla="*/ 138 w 744"/>
              <a:gd name="T15" fmla="*/ 0 h 2538"/>
              <a:gd name="T16" fmla="*/ 150 w 744"/>
              <a:gd name="T17" fmla="*/ 2538 h 2538"/>
              <a:gd name="T18" fmla="*/ 168 w 744"/>
              <a:gd name="T19" fmla="*/ 2538 h 2538"/>
              <a:gd name="T20" fmla="*/ 186 w 744"/>
              <a:gd name="T21" fmla="*/ 2538 h 2538"/>
              <a:gd name="T22" fmla="*/ 204 w 744"/>
              <a:gd name="T23" fmla="*/ 2538 h 2538"/>
              <a:gd name="T24" fmla="*/ 222 w 744"/>
              <a:gd name="T25" fmla="*/ 2538 h 2538"/>
              <a:gd name="T26" fmla="*/ 240 w 744"/>
              <a:gd name="T27" fmla="*/ 2538 h 2538"/>
              <a:gd name="T28" fmla="*/ 258 w 744"/>
              <a:gd name="T29" fmla="*/ 2538 h 2538"/>
              <a:gd name="T30" fmla="*/ 276 w 744"/>
              <a:gd name="T31" fmla="*/ 2538 h 2538"/>
              <a:gd name="T32" fmla="*/ 294 w 744"/>
              <a:gd name="T33" fmla="*/ 2538 h 2538"/>
              <a:gd name="T34" fmla="*/ 312 w 744"/>
              <a:gd name="T35" fmla="*/ 2538 h 2538"/>
              <a:gd name="T36" fmla="*/ 330 w 744"/>
              <a:gd name="T37" fmla="*/ 0 h 2538"/>
              <a:gd name="T38" fmla="*/ 348 w 744"/>
              <a:gd name="T39" fmla="*/ 0 h 2538"/>
              <a:gd name="T40" fmla="*/ 366 w 744"/>
              <a:gd name="T41" fmla="*/ 0 h 2538"/>
              <a:gd name="T42" fmla="*/ 384 w 744"/>
              <a:gd name="T43" fmla="*/ 0 h 2538"/>
              <a:gd name="T44" fmla="*/ 402 w 744"/>
              <a:gd name="T45" fmla="*/ 0 h 2538"/>
              <a:gd name="T46" fmla="*/ 420 w 744"/>
              <a:gd name="T47" fmla="*/ 0 h 2538"/>
              <a:gd name="T48" fmla="*/ 438 w 744"/>
              <a:gd name="T49" fmla="*/ 0 h 2538"/>
              <a:gd name="T50" fmla="*/ 456 w 744"/>
              <a:gd name="T51" fmla="*/ 0 h 2538"/>
              <a:gd name="T52" fmla="*/ 474 w 744"/>
              <a:gd name="T53" fmla="*/ 0 h 2538"/>
              <a:gd name="T54" fmla="*/ 492 w 744"/>
              <a:gd name="T55" fmla="*/ 0 h 2538"/>
              <a:gd name="T56" fmla="*/ 504 w 744"/>
              <a:gd name="T57" fmla="*/ 2538 h 2538"/>
              <a:gd name="T58" fmla="*/ 522 w 744"/>
              <a:gd name="T59" fmla="*/ 2538 h 2538"/>
              <a:gd name="T60" fmla="*/ 540 w 744"/>
              <a:gd name="T61" fmla="*/ 2538 h 2538"/>
              <a:gd name="T62" fmla="*/ 558 w 744"/>
              <a:gd name="T63" fmla="*/ 2538 h 2538"/>
              <a:gd name="T64" fmla="*/ 576 w 744"/>
              <a:gd name="T65" fmla="*/ 2538 h 2538"/>
              <a:gd name="T66" fmla="*/ 594 w 744"/>
              <a:gd name="T67" fmla="*/ 2538 h 2538"/>
              <a:gd name="T68" fmla="*/ 612 w 744"/>
              <a:gd name="T69" fmla="*/ 2538 h 2538"/>
              <a:gd name="T70" fmla="*/ 630 w 744"/>
              <a:gd name="T71" fmla="*/ 2538 h 2538"/>
              <a:gd name="T72" fmla="*/ 648 w 744"/>
              <a:gd name="T73" fmla="*/ 2538 h 2538"/>
              <a:gd name="T74" fmla="*/ 666 w 744"/>
              <a:gd name="T75" fmla="*/ 2538 h 2538"/>
              <a:gd name="T76" fmla="*/ 684 w 744"/>
              <a:gd name="T77" fmla="*/ 2538 h 2538"/>
              <a:gd name="T78" fmla="*/ 696 w 744"/>
              <a:gd name="T79" fmla="*/ 0 h 2538"/>
              <a:gd name="T80" fmla="*/ 714 w 744"/>
              <a:gd name="T81" fmla="*/ 0 h 2538"/>
              <a:gd name="T82" fmla="*/ 732 w 744"/>
              <a:gd name="T83" fmla="*/ 0 h 253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44"/>
              <a:gd name="T127" fmla="*/ 0 h 2538"/>
              <a:gd name="T128" fmla="*/ 744 w 744"/>
              <a:gd name="T129" fmla="*/ 2538 h 253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44" h="2538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18" y="0"/>
                </a:lnTo>
                <a:lnTo>
                  <a:pt x="24" y="0"/>
                </a:lnTo>
                <a:lnTo>
                  <a:pt x="30" y="0"/>
                </a:lnTo>
                <a:lnTo>
                  <a:pt x="36" y="0"/>
                </a:lnTo>
                <a:lnTo>
                  <a:pt x="42" y="0"/>
                </a:lnTo>
                <a:lnTo>
                  <a:pt x="48" y="0"/>
                </a:lnTo>
                <a:lnTo>
                  <a:pt x="54" y="0"/>
                </a:lnTo>
                <a:lnTo>
                  <a:pt x="60" y="0"/>
                </a:lnTo>
                <a:lnTo>
                  <a:pt x="66" y="0"/>
                </a:lnTo>
                <a:lnTo>
                  <a:pt x="72" y="0"/>
                </a:lnTo>
                <a:lnTo>
                  <a:pt x="78" y="0"/>
                </a:lnTo>
                <a:lnTo>
                  <a:pt x="84" y="0"/>
                </a:lnTo>
                <a:lnTo>
                  <a:pt x="90" y="0"/>
                </a:lnTo>
                <a:lnTo>
                  <a:pt x="96" y="0"/>
                </a:lnTo>
                <a:lnTo>
                  <a:pt x="102" y="0"/>
                </a:lnTo>
                <a:lnTo>
                  <a:pt x="108" y="0"/>
                </a:lnTo>
                <a:lnTo>
                  <a:pt x="114" y="0"/>
                </a:lnTo>
                <a:lnTo>
                  <a:pt x="120" y="0"/>
                </a:lnTo>
                <a:lnTo>
                  <a:pt x="126" y="0"/>
                </a:lnTo>
                <a:lnTo>
                  <a:pt x="132" y="0"/>
                </a:lnTo>
                <a:lnTo>
                  <a:pt x="138" y="0"/>
                </a:lnTo>
                <a:lnTo>
                  <a:pt x="144" y="0"/>
                </a:lnTo>
                <a:lnTo>
                  <a:pt x="150" y="0"/>
                </a:lnTo>
                <a:lnTo>
                  <a:pt x="150" y="2538"/>
                </a:lnTo>
                <a:lnTo>
                  <a:pt x="156" y="2538"/>
                </a:lnTo>
                <a:lnTo>
                  <a:pt x="162" y="2538"/>
                </a:lnTo>
                <a:lnTo>
                  <a:pt x="168" y="2538"/>
                </a:lnTo>
                <a:lnTo>
                  <a:pt x="174" y="2538"/>
                </a:lnTo>
                <a:lnTo>
                  <a:pt x="180" y="2538"/>
                </a:lnTo>
                <a:lnTo>
                  <a:pt x="186" y="2538"/>
                </a:lnTo>
                <a:lnTo>
                  <a:pt x="192" y="2538"/>
                </a:lnTo>
                <a:lnTo>
                  <a:pt x="198" y="2538"/>
                </a:lnTo>
                <a:lnTo>
                  <a:pt x="204" y="2538"/>
                </a:lnTo>
                <a:lnTo>
                  <a:pt x="210" y="2538"/>
                </a:lnTo>
                <a:lnTo>
                  <a:pt x="216" y="2538"/>
                </a:lnTo>
                <a:lnTo>
                  <a:pt x="222" y="2538"/>
                </a:lnTo>
                <a:lnTo>
                  <a:pt x="228" y="2538"/>
                </a:lnTo>
                <a:lnTo>
                  <a:pt x="234" y="2538"/>
                </a:lnTo>
                <a:lnTo>
                  <a:pt x="240" y="2538"/>
                </a:lnTo>
                <a:lnTo>
                  <a:pt x="246" y="2538"/>
                </a:lnTo>
                <a:lnTo>
                  <a:pt x="252" y="2538"/>
                </a:lnTo>
                <a:lnTo>
                  <a:pt x="258" y="2538"/>
                </a:lnTo>
                <a:lnTo>
                  <a:pt x="264" y="2538"/>
                </a:lnTo>
                <a:lnTo>
                  <a:pt x="270" y="2538"/>
                </a:lnTo>
                <a:lnTo>
                  <a:pt x="276" y="2538"/>
                </a:lnTo>
                <a:lnTo>
                  <a:pt x="282" y="2538"/>
                </a:lnTo>
                <a:lnTo>
                  <a:pt x="288" y="2538"/>
                </a:lnTo>
                <a:lnTo>
                  <a:pt x="294" y="2538"/>
                </a:lnTo>
                <a:lnTo>
                  <a:pt x="300" y="2538"/>
                </a:lnTo>
                <a:lnTo>
                  <a:pt x="306" y="2538"/>
                </a:lnTo>
                <a:lnTo>
                  <a:pt x="312" y="2538"/>
                </a:lnTo>
                <a:lnTo>
                  <a:pt x="318" y="2538"/>
                </a:lnTo>
                <a:lnTo>
                  <a:pt x="324" y="2538"/>
                </a:lnTo>
                <a:lnTo>
                  <a:pt x="330" y="0"/>
                </a:lnTo>
                <a:lnTo>
                  <a:pt x="336" y="0"/>
                </a:lnTo>
                <a:lnTo>
                  <a:pt x="342" y="0"/>
                </a:lnTo>
                <a:lnTo>
                  <a:pt x="348" y="0"/>
                </a:lnTo>
                <a:lnTo>
                  <a:pt x="354" y="0"/>
                </a:lnTo>
                <a:lnTo>
                  <a:pt x="360" y="0"/>
                </a:lnTo>
                <a:lnTo>
                  <a:pt x="366" y="0"/>
                </a:lnTo>
                <a:lnTo>
                  <a:pt x="372" y="0"/>
                </a:lnTo>
                <a:lnTo>
                  <a:pt x="378" y="0"/>
                </a:lnTo>
                <a:lnTo>
                  <a:pt x="384" y="0"/>
                </a:lnTo>
                <a:lnTo>
                  <a:pt x="390" y="0"/>
                </a:lnTo>
                <a:lnTo>
                  <a:pt x="396" y="0"/>
                </a:lnTo>
                <a:lnTo>
                  <a:pt x="402" y="0"/>
                </a:lnTo>
                <a:lnTo>
                  <a:pt x="408" y="0"/>
                </a:lnTo>
                <a:lnTo>
                  <a:pt x="414" y="0"/>
                </a:lnTo>
                <a:lnTo>
                  <a:pt x="420" y="0"/>
                </a:lnTo>
                <a:lnTo>
                  <a:pt x="426" y="0"/>
                </a:lnTo>
                <a:lnTo>
                  <a:pt x="432" y="0"/>
                </a:lnTo>
                <a:lnTo>
                  <a:pt x="438" y="0"/>
                </a:lnTo>
                <a:lnTo>
                  <a:pt x="444" y="0"/>
                </a:lnTo>
                <a:lnTo>
                  <a:pt x="450" y="0"/>
                </a:lnTo>
                <a:lnTo>
                  <a:pt x="456" y="0"/>
                </a:lnTo>
                <a:lnTo>
                  <a:pt x="462" y="0"/>
                </a:lnTo>
                <a:lnTo>
                  <a:pt x="468" y="0"/>
                </a:lnTo>
                <a:lnTo>
                  <a:pt x="474" y="0"/>
                </a:lnTo>
                <a:lnTo>
                  <a:pt x="480" y="0"/>
                </a:lnTo>
                <a:lnTo>
                  <a:pt x="486" y="0"/>
                </a:lnTo>
                <a:lnTo>
                  <a:pt x="492" y="0"/>
                </a:lnTo>
                <a:lnTo>
                  <a:pt x="498" y="0"/>
                </a:lnTo>
                <a:lnTo>
                  <a:pt x="504" y="0"/>
                </a:lnTo>
                <a:lnTo>
                  <a:pt x="504" y="2538"/>
                </a:lnTo>
                <a:lnTo>
                  <a:pt x="510" y="2538"/>
                </a:lnTo>
                <a:lnTo>
                  <a:pt x="516" y="2538"/>
                </a:lnTo>
                <a:lnTo>
                  <a:pt x="522" y="2538"/>
                </a:lnTo>
                <a:lnTo>
                  <a:pt x="528" y="2538"/>
                </a:lnTo>
                <a:lnTo>
                  <a:pt x="534" y="2538"/>
                </a:lnTo>
                <a:lnTo>
                  <a:pt x="540" y="2538"/>
                </a:lnTo>
                <a:lnTo>
                  <a:pt x="546" y="2538"/>
                </a:lnTo>
                <a:lnTo>
                  <a:pt x="552" y="2538"/>
                </a:lnTo>
                <a:lnTo>
                  <a:pt x="558" y="2538"/>
                </a:lnTo>
                <a:lnTo>
                  <a:pt x="564" y="2538"/>
                </a:lnTo>
                <a:lnTo>
                  <a:pt x="570" y="2538"/>
                </a:lnTo>
                <a:lnTo>
                  <a:pt x="576" y="2538"/>
                </a:lnTo>
                <a:lnTo>
                  <a:pt x="582" y="2538"/>
                </a:lnTo>
                <a:lnTo>
                  <a:pt x="588" y="2538"/>
                </a:lnTo>
                <a:lnTo>
                  <a:pt x="594" y="2538"/>
                </a:lnTo>
                <a:lnTo>
                  <a:pt x="600" y="2538"/>
                </a:lnTo>
                <a:lnTo>
                  <a:pt x="606" y="2538"/>
                </a:lnTo>
                <a:lnTo>
                  <a:pt x="612" y="2538"/>
                </a:lnTo>
                <a:lnTo>
                  <a:pt x="618" y="2538"/>
                </a:lnTo>
                <a:lnTo>
                  <a:pt x="624" y="2538"/>
                </a:lnTo>
                <a:lnTo>
                  <a:pt x="630" y="2538"/>
                </a:lnTo>
                <a:lnTo>
                  <a:pt x="636" y="2538"/>
                </a:lnTo>
                <a:lnTo>
                  <a:pt x="642" y="2538"/>
                </a:lnTo>
                <a:lnTo>
                  <a:pt x="648" y="2538"/>
                </a:lnTo>
                <a:lnTo>
                  <a:pt x="654" y="2538"/>
                </a:lnTo>
                <a:lnTo>
                  <a:pt x="660" y="2538"/>
                </a:lnTo>
                <a:lnTo>
                  <a:pt x="666" y="2538"/>
                </a:lnTo>
                <a:lnTo>
                  <a:pt x="672" y="2538"/>
                </a:lnTo>
                <a:lnTo>
                  <a:pt x="678" y="2538"/>
                </a:lnTo>
                <a:lnTo>
                  <a:pt x="684" y="2538"/>
                </a:lnTo>
                <a:lnTo>
                  <a:pt x="684" y="0"/>
                </a:lnTo>
                <a:lnTo>
                  <a:pt x="690" y="0"/>
                </a:lnTo>
                <a:lnTo>
                  <a:pt x="696" y="0"/>
                </a:lnTo>
                <a:lnTo>
                  <a:pt x="702" y="0"/>
                </a:lnTo>
                <a:lnTo>
                  <a:pt x="708" y="0"/>
                </a:lnTo>
                <a:lnTo>
                  <a:pt x="714" y="0"/>
                </a:lnTo>
                <a:lnTo>
                  <a:pt x="720" y="0"/>
                </a:lnTo>
                <a:lnTo>
                  <a:pt x="726" y="0"/>
                </a:lnTo>
                <a:lnTo>
                  <a:pt x="732" y="0"/>
                </a:lnTo>
                <a:lnTo>
                  <a:pt x="738" y="0"/>
                </a:lnTo>
                <a:lnTo>
                  <a:pt x="744" y="0"/>
                </a:ln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" name="Line 701"/>
          <p:cNvSpPr>
            <a:spLocks noChangeShapeType="1"/>
          </p:cNvSpPr>
          <p:nvPr/>
        </p:nvSpPr>
        <p:spPr bwMode="auto">
          <a:xfrm rot="16200000" flipV="1">
            <a:off x="3963803" y="4386606"/>
            <a:ext cx="1079504" cy="77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966813" y="3795063"/>
            <a:ext cx="914156" cy="613427"/>
            <a:chOff x="2989886" y="3714178"/>
            <a:chExt cx="914156" cy="317332"/>
          </a:xfrm>
        </p:grpSpPr>
        <p:sp>
          <p:nvSpPr>
            <p:cNvPr id="125" name="Freeform 23"/>
            <p:cNvSpPr>
              <a:spLocks/>
            </p:cNvSpPr>
            <p:nvPr/>
          </p:nvSpPr>
          <p:spPr bwMode="auto">
            <a:xfrm>
              <a:off x="2989886" y="3714179"/>
              <a:ext cx="473314" cy="317331"/>
            </a:xfrm>
            <a:custGeom>
              <a:avLst/>
              <a:gdLst>
                <a:gd name="T0" fmla="*/ 12 w 744"/>
                <a:gd name="T1" fmla="*/ 0 h 2538"/>
                <a:gd name="T2" fmla="*/ 30 w 744"/>
                <a:gd name="T3" fmla="*/ 0 h 2538"/>
                <a:gd name="T4" fmla="*/ 48 w 744"/>
                <a:gd name="T5" fmla="*/ 0 h 2538"/>
                <a:gd name="T6" fmla="*/ 66 w 744"/>
                <a:gd name="T7" fmla="*/ 0 h 2538"/>
                <a:gd name="T8" fmla="*/ 84 w 744"/>
                <a:gd name="T9" fmla="*/ 0 h 2538"/>
                <a:gd name="T10" fmla="*/ 102 w 744"/>
                <a:gd name="T11" fmla="*/ 0 h 2538"/>
                <a:gd name="T12" fmla="*/ 120 w 744"/>
                <a:gd name="T13" fmla="*/ 0 h 2538"/>
                <a:gd name="T14" fmla="*/ 138 w 744"/>
                <a:gd name="T15" fmla="*/ 0 h 2538"/>
                <a:gd name="T16" fmla="*/ 150 w 744"/>
                <a:gd name="T17" fmla="*/ 2538 h 2538"/>
                <a:gd name="T18" fmla="*/ 168 w 744"/>
                <a:gd name="T19" fmla="*/ 2538 h 2538"/>
                <a:gd name="T20" fmla="*/ 186 w 744"/>
                <a:gd name="T21" fmla="*/ 2538 h 2538"/>
                <a:gd name="T22" fmla="*/ 204 w 744"/>
                <a:gd name="T23" fmla="*/ 2538 h 2538"/>
                <a:gd name="T24" fmla="*/ 222 w 744"/>
                <a:gd name="T25" fmla="*/ 2538 h 2538"/>
                <a:gd name="T26" fmla="*/ 240 w 744"/>
                <a:gd name="T27" fmla="*/ 2538 h 2538"/>
                <a:gd name="T28" fmla="*/ 258 w 744"/>
                <a:gd name="T29" fmla="*/ 2538 h 2538"/>
                <a:gd name="T30" fmla="*/ 276 w 744"/>
                <a:gd name="T31" fmla="*/ 2538 h 2538"/>
                <a:gd name="T32" fmla="*/ 294 w 744"/>
                <a:gd name="T33" fmla="*/ 2538 h 2538"/>
                <a:gd name="T34" fmla="*/ 312 w 744"/>
                <a:gd name="T35" fmla="*/ 2538 h 2538"/>
                <a:gd name="T36" fmla="*/ 330 w 744"/>
                <a:gd name="T37" fmla="*/ 0 h 2538"/>
                <a:gd name="T38" fmla="*/ 348 w 744"/>
                <a:gd name="T39" fmla="*/ 0 h 2538"/>
                <a:gd name="T40" fmla="*/ 366 w 744"/>
                <a:gd name="T41" fmla="*/ 0 h 2538"/>
                <a:gd name="T42" fmla="*/ 384 w 744"/>
                <a:gd name="T43" fmla="*/ 0 h 2538"/>
                <a:gd name="T44" fmla="*/ 402 w 744"/>
                <a:gd name="T45" fmla="*/ 0 h 2538"/>
                <a:gd name="T46" fmla="*/ 420 w 744"/>
                <a:gd name="T47" fmla="*/ 0 h 2538"/>
                <a:gd name="T48" fmla="*/ 438 w 744"/>
                <a:gd name="T49" fmla="*/ 0 h 2538"/>
                <a:gd name="T50" fmla="*/ 456 w 744"/>
                <a:gd name="T51" fmla="*/ 0 h 2538"/>
                <a:gd name="T52" fmla="*/ 474 w 744"/>
                <a:gd name="T53" fmla="*/ 0 h 2538"/>
                <a:gd name="T54" fmla="*/ 492 w 744"/>
                <a:gd name="T55" fmla="*/ 0 h 2538"/>
                <a:gd name="T56" fmla="*/ 504 w 744"/>
                <a:gd name="T57" fmla="*/ 2538 h 2538"/>
                <a:gd name="T58" fmla="*/ 522 w 744"/>
                <a:gd name="T59" fmla="*/ 2538 h 2538"/>
                <a:gd name="T60" fmla="*/ 540 w 744"/>
                <a:gd name="T61" fmla="*/ 2538 h 2538"/>
                <a:gd name="T62" fmla="*/ 558 w 744"/>
                <a:gd name="T63" fmla="*/ 2538 h 2538"/>
                <a:gd name="T64" fmla="*/ 576 w 744"/>
                <a:gd name="T65" fmla="*/ 2538 h 2538"/>
                <a:gd name="T66" fmla="*/ 594 w 744"/>
                <a:gd name="T67" fmla="*/ 2538 h 2538"/>
                <a:gd name="T68" fmla="*/ 612 w 744"/>
                <a:gd name="T69" fmla="*/ 2538 h 2538"/>
                <a:gd name="T70" fmla="*/ 630 w 744"/>
                <a:gd name="T71" fmla="*/ 2538 h 2538"/>
                <a:gd name="T72" fmla="*/ 648 w 744"/>
                <a:gd name="T73" fmla="*/ 2538 h 2538"/>
                <a:gd name="T74" fmla="*/ 666 w 744"/>
                <a:gd name="T75" fmla="*/ 2538 h 2538"/>
                <a:gd name="T76" fmla="*/ 684 w 744"/>
                <a:gd name="T77" fmla="*/ 2538 h 2538"/>
                <a:gd name="T78" fmla="*/ 696 w 744"/>
                <a:gd name="T79" fmla="*/ 0 h 2538"/>
                <a:gd name="T80" fmla="*/ 714 w 744"/>
                <a:gd name="T81" fmla="*/ 0 h 2538"/>
                <a:gd name="T82" fmla="*/ 732 w 744"/>
                <a:gd name="T83" fmla="*/ 0 h 253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44"/>
                <a:gd name="T127" fmla="*/ 0 h 2538"/>
                <a:gd name="T128" fmla="*/ 744 w 744"/>
                <a:gd name="T129" fmla="*/ 2538 h 253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44" h="253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0" y="2538"/>
                  </a:lnTo>
                  <a:lnTo>
                    <a:pt x="156" y="2538"/>
                  </a:lnTo>
                  <a:lnTo>
                    <a:pt x="162" y="2538"/>
                  </a:lnTo>
                  <a:lnTo>
                    <a:pt x="168" y="2538"/>
                  </a:lnTo>
                  <a:lnTo>
                    <a:pt x="174" y="2538"/>
                  </a:lnTo>
                  <a:lnTo>
                    <a:pt x="180" y="2538"/>
                  </a:lnTo>
                  <a:lnTo>
                    <a:pt x="186" y="2538"/>
                  </a:lnTo>
                  <a:lnTo>
                    <a:pt x="192" y="2538"/>
                  </a:lnTo>
                  <a:lnTo>
                    <a:pt x="198" y="2538"/>
                  </a:lnTo>
                  <a:lnTo>
                    <a:pt x="204" y="2538"/>
                  </a:lnTo>
                  <a:lnTo>
                    <a:pt x="210" y="2538"/>
                  </a:lnTo>
                  <a:lnTo>
                    <a:pt x="216" y="2538"/>
                  </a:lnTo>
                  <a:lnTo>
                    <a:pt x="222" y="2538"/>
                  </a:lnTo>
                  <a:lnTo>
                    <a:pt x="228" y="2538"/>
                  </a:lnTo>
                  <a:lnTo>
                    <a:pt x="234" y="2538"/>
                  </a:lnTo>
                  <a:lnTo>
                    <a:pt x="240" y="2538"/>
                  </a:lnTo>
                  <a:lnTo>
                    <a:pt x="246" y="2538"/>
                  </a:lnTo>
                  <a:lnTo>
                    <a:pt x="252" y="2538"/>
                  </a:lnTo>
                  <a:lnTo>
                    <a:pt x="258" y="2538"/>
                  </a:lnTo>
                  <a:lnTo>
                    <a:pt x="264" y="2538"/>
                  </a:lnTo>
                  <a:lnTo>
                    <a:pt x="270" y="2538"/>
                  </a:lnTo>
                  <a:lnTo>
                    <a:pt x="276" y="2538"/>
                  </a:lnTo>
                  <a:lnTo>
                    <a:pt x="282" y="2538"/>
                  </a:lnTo>
                  <a:lnTo>
                    <a:pt x="288" y="2538"/>
                  </a:lnTo>
                  <a:lnTo>
                    <a:pt x="294" y="2538"/>
                  </a:lnTo>
                  <a:lnTo>
                    <a:pt x="300" y="2538"/>
                  </a:lnTo>
                  <a:lnTo>
                    <a:pt x="306" y="2538"/>
                  </a:lnTo>
                  <a:lnTo>
                    <a:pt x="312" y="2538"/>
                  </a:lnTo>
                  <a:lnTo>
                    <a:pt x="318" y="2538"/>
                  </a:lnTo>
                  <a:lnTo>
                    <a:pt x="324" y="2538"/>
                  </a:lnTo>
                  <a:lnTo>
                    <a:pt x="330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0" y="0"/>
                  </a:lnTo>
                  <a:lnTo>
                    <a:pt x="396" y="0"/>
                  </a:lnTo>
                  <a:lnTo>
                    <a:pt x="402" y="0"/>
                  </a:lnTo>
                  <a:lnTo>
                    <a:pt x="408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32" y="0"/>
                  </a:lnTo>
                  <a:lnTo>
                    <a:pt x="438" y="0"/>
                  </a:lnTo>
                  <a:lnTo>
                    <a:pt x="444" y="0"/>
                  </a:lnTo>
                  <a:lnTo>
                    <a:pt x="450" y="0"/>
                  </a:lnTo>
                  <a:lnTo>
                    <a:pt x="456" y="0"/>
                  </a:lnTo>
                  <a:lnTo>
                    <a:pt x="462" y="0"/>
                  </a:lnTo>
                  <a:lnTo>
                    <a:pt x="468" y="0"/>
                  </a:lnTo>
                  <a:lnTo>
                    <a:pt x="474" y="0"/>
                  </a:lnTo>
                  <a:lnTo>
                    <a:pt x="480" y="0"/>
                  </a:lnTo>
                  <a:lnTo>
                    <a:pt x="486" y="0"/>
                  </a:lnTo>
                  <a:lnTo>
                    <a:pt x="492" y="0"/>
                  </a:lnTo>
                  <a:lnTo>
                    <a:pt x="498" y="0"/>
                  </a:lnTo>
                  <a:lnTo>
                    <a:pt x="504" y="0"/>
                  </a:lnTo>
                  <a:lnTo>
                    <a:pt x="504" y="2538"/>
                  </a:lnTo>
                  <a:lnTo>
                    <a:pt x="510" y="2538"/>
                  </a:lnTo>
                  <a:lnTo>
                    <a:pt x="516" y="2538"/>
                  </a:lnTo>
                  <a:lnTo>
                    <a:pt x="522" y="2538"/>
                  </a:lnTo>
                  <a:lnTo>
                    <a:pt x="528" y="2538"/>
                  </a:lnTo>
                  <a:lnTo>
                    <a:pt x="534" y="2538"/>
                  </a:lnTo>
                  <a:lnTo>
                    <a:pt x="540" y="2538"/>
                  </a:lnTo>
                  <a:lnTo>
                    <a:pt x="546" y="2538"/>
                  </a:lnTo>
                  <a:lnTo>
                    <a:pt x="552" y="2538"/>
                  </a:lnTo>
                  <a:lnTo>
                    <a:pt x="558" y="2538"/>
                  </a:lnTo>
                  <a:lnTo>
                    <a:pt x="564" y="2538"/>
                  </a:lnTo>
                  <a:lnTo>
                    <a:pt x="570" y="2538"/>
                  </a:lnTo>
                  <a:lnTo>
                    <a:pt x="576" y="2538"/>
                  </a:lnTo>
                  <a:lnTo>
                    <a:pt x="582" y="2538"/>
                  </a:lnTo>
                  <a:lnTo>
                    <a:pt x="588" y="2538"/>
                  </a:lnTo>
                  <a:lnTo>
                    <a:pt x="594" y="2538"/>
                  </a:lnTo>
                  <a:lnTo>
                    <a:pt x="600" y="2538"/>
                  </a:lnTo>
                  <a:lnTo>
                    <a:pt x="606" y="2538"/>
                  </a:lnTo>
                  <a:lnTo>
                    <a:pt x="612" y="2538"/>
                  </a:lnTo>
                  <a:lnTo>
                    <a:pt x="618" y="2538"/>
                  </a:lnTo>
                  <a:lnTo>
                    <a:pt x="624" y="2538"/>
                  </a:lnTo>
                  <a:lnTo>
                    <a:pt x="630" y="2538"/>
                  </a:lnTo>
                  <a:lnTo>
                    <a:pt x="636" y="2538"/>
                  </a:lnTo>
                  <a:lnTo>
                    <a:pt x="642" y="2538"/>
                  </a:lnTo>
                  <a:lnTo>
                    <a:pt x="648" y="2538"/>
                  </a:lnTo>
                  <a:lnTo>
                    <a:pt x="654" y="2538"/>
                  </a:lnTo>
                  <a:lnTo>
                    <a:pt x="660" y="2538"/>
                  </a:lnTo>
                  <a:lnTo>
                    <a:pt x="666" y="2538"/>
                  </a:lnTo>
                  <a:lnTo>
                    <a:pt x="672" y="2538"/>
                  </a:lnTo>
                  <a:lnTo>
                    <a:pt x="678" y="2538"/>
                  </a:lnTo>
                  <a:lnTo>
                    <a:pt x="684" y="2538"/>
                  </a:lnTo>
                  <a:lnTo>
                    <a:pt x="684" y="0"/>
                  </a:lnTo>
                  <a:lnTo>
                    <a:pt x="690" y="0"/>
                  </a:lnTo>
                  <a:lnTo>
                    <a:pt x="696" y="0"/>
                  </a:lnTo>
                  <a:lnTo>
                    <a:pt x="702" y="0"/>
                  </a:lnTo>
                  <a:lnTo>
                    <a:pt x="708" y="0"/>
                  </a:lnTo>
                  <a:lnTo>
                    <a:pt x="714" y="0"/>
                  </a:lnTo>
                  <a:lnTo>
                    <a:pt x="720" y="0"/>
                  </a:lnTo>
                  <a:lnTo>
                    <a:pt x="726" y="0"/>
                  </a:lnTo>
                  <a:lnTo>
                    <a:pt x="732" y="0"/>
                  </a:lnTo>
                  <a:lnTo>
                    <a:pt x="738" y="0"/>
                  </a:lnTo>
                  <a:lnTo>
                    <a:pt x="744" y="0"/>
                  </a:lnTo>
                </a:path>
              </a:pathLst>
            </a:cu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23"/>
            <p:cNvSpPr>
              <a:spLocks/>
            </p:cNvSpPr>
            <p:nvPr/>
          </p:nvSpPr>
          <p:spPr bwMode="auto">
            <a:xfrm>
              <a:off x="3430728" y="3714178"/>
              <a:ext cx="473314" cy="317331"/>
            </a:xfrm>
            <a:custGeom>
              <a:avLst/>
              <a:gdLst>
                <a:gd name="T0" fmla="*/ 12 w 744"/>
                <a:gd name="T1" fmla="*/ 0 h 2538"/>
                <a:gd name="T2" fmla="*/ 30 w 744"/>
                <a:gd name="T3" fmla="*/ 0 h 2538"/>
                <a:gd name="T4" fmla="*/ 48 w 744"/>
                <a:gd name="T5" fmla="*/ 0 h 2538"/>
                <a:gd name="T6" fmla="*/ 66 w 744"/>
                <a:gd name="T7" fmla="*/ 0 h 2538"/>
                <a:gd name="T8" fmla="*/ 84 w 744"/>
                <a:gd name="T9" fmla="*/ 0 h 2538"/>
                <a:gd name="T10" fmla="*/ 102 w 744"/>
                <a:gd name="T11" fmla="*/ 0 h 2538"/>
                <a:gd name="T12" fmla="*/ 120 w 744"/>
                <a:gd name="T13" fmla="*/ 0 h 2538"/>
                <a:gd name="T14" fmla="*/ 138 w 744"/>
                <a:gd name="T15" fmla="*/ 0 h 2538"/>
                <a:gd name="T16" fmla="*/ 150 w 744"/>
                <a:gd name="T17" fmla="*/ 2538 h 2538"/>
                <a:gd name="T18" fmla="*/ 168 w 744"/>
                <a:gd name="T19" fmla="*/ 2538 h 2538"/>
                <a:gd name="T20" fmla="*/ 186 w 744"/>
                <a:gd name="T21" fmla="*/ 2538 h 2538"/>
                <a:gd name="T22" fmla="*/ 204 w 744"/>
                <a:gd name="T23" fmla="*/ 2538 h 2538"/>
                <a:gd name="T24" fmla="*/ 222 w 744"/>
                <a:gd name="T25" fmla="*/ 2538 h 2538"/>
                <a:gd name="T26" fmla="*/ 240 w 744"/>
                <a:gd name="T27" fmla="*/ 2538 h 2538"/>
                <a:gd name="T28" fmla="*/ 258 w 744"/>
                <a:gd name="T29" fmla="*/ 2538 h 2538"/>
                <a:gd name="T30" fmla="*/ 276 w 744"/>
                <a:gd name="T31" fmla="*/ 2538 h 2538"/>
                <a:gd name="T32" fmla="*/ 294 w 744"/>
                <a:gd name="T33" fmla="*/ 2538 h 2538"/>
                <a:gd name="T34" fmla="*/ 312 w 744"/>
                <a:gd name="T35" fmla="*/ 2538 h 2538"/>
                <a:gd name="T36" fmla="*/ 330 w 744"/>
                <a:gd name="T37" fmla="*/ 0 h 2538"/>
                <a:gd name="T38" fmla="*/ 348 w 744"/>
                <a:gd name="T39" fmla="*/ 0 h 2538"/>
                <a:gd name="T40" fmla="*/ 366 w 744"/>
                <a:gd name="T41" fmla="*/ 0 h 2538"/>
                <a:gd name="T42" fmla="*/ 384 w 744"/>
                <a:gd name="T43" fmla="*/ 0 h 2538"/>
                <a:gd name="T44" fmla="*/ 402 w 744"/>
                <a:gd name="T45" fmla="*/ 0 h 2538"/>
                <a:gd name="T46" fmla="*/ 420 w 744"/>
                <a:gd name="T47" fmla="*/ 0 h 2538"/>
                <a:gd name="T48" fmla="*/ 438 w 744"/>
                <a:gd name="T49" fmla="*/ 0 h 2538"/>
                <a:gd name="T50" fmla="*/ 456 w 744"/>
                <a:gd name="T51" fmla="*/ 0 h 2538"/>
                <a:gd name="T52" fmla="*/ 474 w 744"/>
                <a:gd name="T53" fmla="*/ 0 h 2538"/>
                <a:gd name="T54" fmla="*/ 492 w 744"/>
                <a:gd name="T55" fmla="*/ 0 h 2538"/>
                <a:gd name="T56" fmla="*/ 504 w 744"/>
                <a:gd name="T57" fmla="*/ 2538 h 2538"/>
                <a:gd name="T58" fmla="*/ 522 w 744"/>
                <a:gd name="T59" fmla="*/ 2538 h 2538"/>
                <a:gd name="T60" fmla="*/ 540 w 744"/>
                <a:gd name="T61" fmla="*/ 2538 h 2538"/>
                <a:gd name="T62" fmla="*/ 558 w 744"/>
                <a:gd name="T63" fmla="*/ 2538 h 2538"/>
                <a:gd name="T64" fmla="*/ 576 w 744"/>
                <a:gd name="T65" fmla="*/ 2538 h 2538"/>
                <a:gd name="T66" fmla="*/ 594 w 744"/>
                <a:gd name="T67" fmla="*/ 2538 h 2538"/>
                <a:gd name="T68" fmla="*/ 612 w 744"/>
                <a:gd name="T69" fmla="*/ 2538 h 2538"/>
                <a:gd name="T70" fmla="*/ 630 w 744"/>
                <a:gd name="T71" fmla="*/ 2538 h 2538"/>
                <a:gd name="T72" fmla="*/ 648 w 744"/>
                <a:gd name="T73" fmla="*/ 2538 h 2538"/>
                <a:gd name="T74" fmla="*/ 666 w 744"/>
                <a:gd name="T75" fmla="*/ 2538 h 2538"/>
                <a:gd name="T76" fmla="*/ 684 w 744"/>
                <a:gd name="T77" fmla="*/ 2538 h 2538"/>
                <a:gd name="T78" fmla="*/ 696 w 744"/>
                <a:gd name="T79" fmla="*/ 0 h 2538"/>
                <a:gd name="T80" fmla="*/ 714 w 744"/>
                <a:gd name="T81" fmla="*/ 0 h 2538"/>
                <a:gd name="T82" fmla="*/ 732 w 744"/>
                <a:gd name="T83" fmla="*/ 0 h 253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44"/>
                <a:gd name="T127" fmla="*/ 0 h 2538"/>
                <a:gd name="T128" fmla="*/ 744 w 744"/>
                <a:gd name="T129" fmla="*/ 2538 h 253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44" h="253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0" y="2538"/>
                  </a:lnTo>
                  <a:lnTo>
                    <a:pt x="156" y="2538"/>
                  </a:lnTo>
                  <a:lnTo>
                    <a:pt x="162" y="2538"/>
                  </a:lnTo>
                  <a:lnTo>
                    <a:pt x="168" y="2538"/>
                  </a:lnTo>
                  <a:lnTo>
                    <a:pt x="174" y="2538"/>
                  </a:lnTo>
                  <a:lnTo>
                    <a:pt x="180" y="2538"/>
                  </a:lnTo>
                  <a:lnTo>
                    <a:pt x="186" y="2538"/>
                  </a:lnTo>
                  <a:lnTo>
                    <a:pt x="192" y="2538"/>
                  </a:lnTo>
                  <a:lnTo>
                    <a:pt x="198" y="2538"/>
                  </a:lnTo>
                  <a:lnTo>
                    <a:pt x="204" y="2538"/>
                  </a:lnTo>
                  <a:lnTo>
                    <a:pt x="210" y="2538"/>
                  </a:lnTo>
                  <a:lnTo>
                    <a:pt x="216" y="2538"/>
                  </a:lnTo>
                  <a:lnTo>
                    <a:pt x="222" y="2538"/>
                  </a:lnTo>
                  <a:lnTo>
                    <a:pt x="228" y="2538"/>
                  </a:lnTo>
                  <a:lnTo>
                    <a:pt x="234" y="2538"/>
                  </a:lnTo>
                  <a:lnTo>
                    <a:pt x="240" y="2538"/>
                  </a:lnTo>
                  <a:lnTo>
                    <a:pt x="246" y="2538"/>
                  </a:lnTo>
                  <a:lnTo>
                    <a:pt x="252" y="2538"/>
                  </a:lnTo>
                  <a:lnTo>
                    <a:pt x="258" y="2538"/>
                  </a:lnTo>
                  <a:lnTo>
                    <a:pt x="264" y="2538"/>
                  </a:lnTo>
                  <a:lnTo>
                    <a:pt x="270" y="2538"/>
                  </a:lnTo>
                  <a:lnTo>
                    <a:pt x="276" y="2538"/>
                  </a:lnTo>
                  <a:lnTo>
                    <a:pt x="282" y="2538"/>
                  </a:lnTo>
                  <a:lnTo>
                    <a:pt x="288" y="2538"/>
                  </a:lnTo>
                  <a:lnTo>
                    <a:pt x="294" y="2538"/>
                  </a:lnTo>
                  <a:lnTo>
                    <a:pt x="300" y="2538"/>
                  </a:lnTo>
                  <a:lnTo>
                    <a:pt x="306" y="2538"/>
                  </a:lnTo>
                  <a:lnTo>
                    <a:pt x="312" y="2538"/>
                  </a:lnTo>
                  <a:lnTo>
                    <a:pt x="318" y="2538"/>
                  </a:lnTo>
                  <a:lnTo>
                    <a:pt x="324" y="2538"/>
                  </a:lnTo>
                  <a:lnTo>
                    <a:pt x="330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0" y="0"/>
                  </a:lnTo>
                  <a:lnTo>
                    <a:pt x="396" y="0"/>
                  </a:lnTo>
                  <a:lnTo>
                    <a:pt x="402" y="0"/>
                  </a:lnTo>
                  <a:lnTo>
                    <a:pt x="408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32" y="0"/>
                  </a:lnTo>
                  <a:lnTo>
                    <a:pt x="438" y="0"/>
                  </a:lnTo>
                  <a:lnTo>
                    <a:pt x="444" y="0"/>
                  </a:lnTo>
                  <a:lnTo>
                    <a:pt x="450" y="0"/>
                  </a:lnTo>
                  <a:lnTo>
                    <a:pt x="456" y="0"/>
                  </a:lnTo>
                  <a:lnTo>
                    <a:pt x="462" y="0"/>
                  </a:lnTo>
                  <a:lnTo>
                    <a:pt x="468" y="0"/>
                  </a:lnTo>
                  <a:lnTo>
                    <a:pt x="474" y="0"/>
                  </a:lnTo>
                  <a:lnTo>
                    <a:pt x="480" y="0"/>
                  </a:lnTo>
                  <a:lnTo>
                    <a:pt x="486" y="0"/>
                  </a:lnTo>
                  <a:lnTo>
                    <a:pt x="492" y="0"/>
                  </a:lnTo>
                  <a:lnTo>
                    <a:pt x="498" y="0"/>
                  </a:lnTo>
                  <a:lnTo>
                    <a:pt x="504" y="0"/>
                  </a:lnTo>
                  <a:lnTo>
                    <a:pt x="504" y="2538"/>
                  </a:lnTo>
                  <a:lnTo>
                    <a:pt x="510" y="2538"/>
                  </a:lnTo>
                  <a:lnTo>
                    <a:pt x="516" y="2538"/>
                  </a:lnTo>
                  <a:lnTo>
                    <a:pt x="522" y="2538"/>
                  </a:lnTo>
                  <a:lnTo>
                    <a:pt x="528" y="2538"/>
                  </a:lnTo>
                  <a:lnTo>
                    <a:pt x="534" y="2538"/>
                  </a:lnTo>
                  <a:lnTo>
                    <a:pt x="540" y="2538"/>
                  </a:lnTo>
                  <a:lnTo>
                    <a:pt x="546" y="2538"/>
                  </a:lnTo>
                  <a:lnTo>
                    <a:pt x="552" y="2538"/>
                  </a:lnTo>
                  <a:lnTo>
                    <a:pt x="558" y="2538"/>
                  </a:lnTo>
                  <a:lnTo>
                    <a:pt x="564" y="2538"/>
                  </a:lnTo>
                  <a:lnTo>
                    <a:pt x="570" y="2538"/>
                  </a:lnTo>
                  <a:lnTo>
                    <a:pt x="576" y="2538"/>
                  </a:lnTo>
                  <a:lnTo>
                    <a:pt x="582" y="2538"/>
                  </a:lnTo>
                  <a:lnTo>
                    <a:pt x="588" y="2538"/>
                  </a:lnTo>
                  <a:lnTo>
                    <a:pt x="594" y="2538"/>
                  </a:lnTo>
                  <a:lnTo>
                    <a:pt x="600" y="2538"/>
                  </a:lnTo>
                  <a:lnTo>
                    <a:pt x="606" y="2538"/>
                  </a:lnTo>
                  <a:lnTo>
                    <a:pt x="612" y="2538"/>
                  </a:lnTo>
                  <a:lnTo>
                    <a:pt x="618" y="2538"/>
                  </a:lnTo>
                  <a:lnTo>
                    <a:pt x="624" y="2538"/>
                  </a:lnTo>
                  <a:lnTo>
                    <a:pt x="630" y="2538"/>
                  </a:lnTo>
                  <a:lnTo>
                    <a:pt x="636" y="2538"/>
                  </a:lnTo>
                  <a:lnTo>
                    <a:pt x="642" y="2538"/>
                  </a:lnTo>
                  <a:lnTo>
                    <a:pt x="648" y="2538"/>
                  </a:lnTo>
                  <a:lnTo>
                    <a:pt x="654" y="2538"/>
                  </a:lnTo>
                  <a:lnTo>
                    <a:pt x="660" y="2538"/>
                  </a:lnTo>
                  <a:lnTo>
                    <a:pt x="666" y="2538"/>
                  </a:lnTo>
                  <a:lnTo>
                    <a:pt x="672" y="2538"/>
                  </a:lnTo>
                  <a:lnTo>
                    <a:pt x="678" y="2538"/>
                  </a:lnTo>
                  <a:lnTo>
                    <a:pt x="684" y="2538"/>
                  </a:lnTo>
                  <a:lnTo>
                    <a:pt x="684" y="0"/>
                  </a:lnTo>
                  <a:lnTo>
                    <a:pt x="690" y="0"/>
                  </a:lnTo>
                  <a:lnTo>
                    <a:pt x="696" y="0"/>
                  </a:lnTo>
                  <a:lnTo>
                    <a:pt x="702" y="0"/>
                  </a:lnTo>
                  <a:lnTo>
                    <a:pt x="708" y="0"/>
                  </a:lnTo>
                  <a:lnTo>
                    <a:pt x="714" y="0"/>
                  </a:lnTo>
                  <a:lnTo>
                    <a:pt x="720" y="0"/>
                  </a:lnTo>
                  <a:lnTo>
                    <a:pt x="726" y="0"/>
                  </a:lnTo>
                  <a:lnTo>
                    <a:pt x="732" y="0"/>
                  </a:lnTo>
                  <a:lnTo>
                    <a:pt x="738" y="0"/>
                  </a:lnTo>
                  <a:lnTo>
                    <a:pt x="744" y="0"/>
                  </a:lnTo>
                </a:path>
              </a:pathLst>
            </a:cu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1" name="Rectangle 130"/>
          <p:cNvSpPr/>
          <p:nvPr/>
        </p:nvSpPr>
        <p:spPr>
          <a:xfrm>
            <a:off x="0" y="110443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Linearly vary the frequency of the square wave at the backscatter switch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7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6" grpId="1" animBg="1"/>
      <p:bldP spid="116" grpId="2" animBg="1"/>
      <p:bldP spid="126" grpId="0" animBg="1"/>
      <p:bldP spid="126" grpId="1" animBg="1"/>
      <p:bldP spid="126" grpId="2" animBg="1"/>
      <p:bldP spid="128" grpId="0" animBg="1"/>
      <p:bldP spid="1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Arrow Connector 56"/>
          <p:cNvCxnSpPr/>
          <p:nvPr/>
        </p:nvCxnSpPr>
        <p:spPr>
          <a:xfrm>
            <a:off x="1227818" y="2684515"/>
            <a:ext cx="2580120" cy="2658450"/>
          </a:xfrm>
          <a:prstGeom prst="straightConnector1">
            <a:avLst/>
          </a:prstGeom>
          <a:ln w="444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063768" y="3429032"/>
            <a:ext cx="908220" cy="434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b="1" baseline="-25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6939" y="1900558"/>
            <a:ext cx="768194" cy="109107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130" y="1939889"/>
            <a:ext cx="771542" cy="105368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 flipV="1">
            <a:off x="3807938" y="5509918"/>
            <a:ext cx="1809155" cy="443037"/>
            <a:chOff x="2816971" y="2905265"/>
            <a:chExt cx="6567265" cy="1048155"/>
          </a:xfrm>
        </p:grpSpPr>
        <p:grpSp>
          <p:nvGrpSpPr>
            <p:cNvPr id="69" name="Group 68"/>
            <p:cNvGrpSpPr/>
            <p:nvPr/>
          </p:nvGrpSpPr>
          <p:grpSpPr>
            <a:xfrm>
              <a:off x="2816971" y="3113273"/>
              <a:ext cx="2892784" cy="656421"/>
              <a:chOff x="2784648" y="3115378"/>
              <a:chExt cx="2892784" cy="656421"/>
            </a:xfrm>
            <a:solidFill>
              <a:srgbClr val="FFC000"/>
            </a:solidFill>
          </p:grpSpPr>
          <p:sp>
            <p:nvSpPr>
              <p:cNvPr id="92" name="Rectangle: Rounded Corners 44"/>
              <p:cNvSpPr/>
              <p:nvPr/>
            </p:nvSpPr>
            <p:spPr>
              <a:xfrm>
                <a:off x="5024064" y="3116179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3" name="Rectangle: Rounded Corners 45"/>
              <p:cNvSpPr/>
              <p:nvPr/>
            </p:nvSpPr>
            <p:spPr>
              <a:xfrm rot="5400000">
                <a:off x="4760922" y="3380045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4" name="Rectangle: Rounded Corners 46"/>
              <p:cNvSpPr/>
              <p:nvPr/>
            </p:nvSpPr>
            <p:spPr>
              <a:xfrm>
                <a:off x="4799570" y="3643187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5" name="Rectangle: Rounded Corners 47"/>
              <p:cNvSpPr/>
              <p:nvPr/>
            </p:nvSpPr>
            <p:spPr>
              <a:xfrm rot="5400000">
                <a:off x="4535991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6" name="Rectangle: Rounded Corners 48"/>
              <p:cNvSpPr/>
              <p:nvPr/>
            </p:nvSpPr>
            <p:spPr>
              <a:xfrm>
                <a:off x="4578208" y="3116179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7" name="Rectangle: Rounded Corners 49"/>
              <p:cNvSpPr/>
              <p:nvPr/>
            </p:nvSpPr>
            <p:spPr>
              <a:xfrm rot="5400000">
                <a:off x="4313631" y="338008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8" name="Rectangle: Rounded Corners 50"/>
              <p:cNvSpPr/>
              <p:nvPr/>
            </p:nvSpPr>
            <p:spPr>
              <a:xfrm>
                <a:off x="4356690" y="3644714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9" name="Rectangle: Rounded Corners 51"/>
              <p:cNvSpPr/>
              <p:nvPr/>
            </p:nvSpPr>
            <p:spPr>
              <a:xfrm rot="5400000">
                <a:off x="3800886" y="3535970"/>
                <a:ext cx="345614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0" name="Rectangle: Rounded Corners 52"/>
              <p:cNvSpPr/>
              <p:nvPr/>
            </p:nvSpPr>
            <p:spPr>
              <a:xfrm>
                <a:off x="2784648" y="3382251"/>
                <a:ext cx="1250720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1" name="Rectangle: Rounded Corners 53"/>
              <p:cNvSpPr/>
              <p:nvPr/>
            </p:nvSpPr>
            <p:spPr>
              <a:xfrm>
                <a:off x="2784650" y="363746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2" name="Rectangle: Rounded Corners 54"/>
              <p:cNvSpPr/>
              <p:nvPr/>
            </p:nvSpPr>
            <p:spPr>
              <a:xfrm rot="5400000">
                <a:off x="4094805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3" name="Rectangle: Rounded Corners 55"/>
              <p:cNvSpPr/>
              <p:nvPr/>
            </p:nvSpPr>
            <p:spPr>
              <a:xfrm>
                <a:off x="4137883" y="311537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4" name="Rectangle: Rounded Corners 56"/>
              <p:cNvSpPr/>
              <p:nvPr/>
            </p:nvSpPr>
            <p:spPr>
              <a:xfrm rot="5400000">
                <a:off x="3874454" y="3379431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5" name="Rectangle: Rounded Corners 57"/>
              <p:cNvSpPr/>
              <p:nvPr/>
            </p:nvSpPr>
            <p:spPr>
              <a:xfrm>
                <a:off x="3912669" y="364318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6" name="Rectangle: Rounded Corners 58"/>
              <p:cNvSpPr/>
              <p:nvPr/>
            </p:nvSpPr>
            <p:spPr>
              <a:xfrm rot="5400000">
                <a:off x="2545908" y="3402463"/>
                <a:ext cx="600831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7" name="Rectangle: Rounded Corners 59"/>
              <p:cNvSpPr/>
              <p:nvPr/>
            </p:nvSpPr>
            <p:spPr>
              <a:xfrm>
                <a:off x="2784650" y="311537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10800000">
              <a:off x="6491452" y="3115479"/>
              <a:ext cx="2892784" cy="656421"/>
              <a:chOff x="2784648" y="3115378"/>
              <a:chExt cx="2892784" cy="656421"/>
            </a:xfrm>
            <a:solidFill>
              <a:srgbClr val="FFC000"/>
            </a:solidFill>
          </p:grpSpPr>
          <p:sp>
            <p:nvSpPr>
              <p:cNvPr id="76" name="Rectangle: Rounded Corners 28"/>
              <p:cNvSpPr/>
              <p:nvPr/>
            </p:nvSpPr>
            <p:spPr>
              <a:xfrm>
                <a:off x="5024064" y="3116179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7" name="Rectangle: Rounded Corners 29"/>
              <p:cNvSpPr/>
              <p:nvPr/>
            </p:nvSpPr>
            <p:spPr>
              <a:xfrm rot="5400000">
                <a:off x="4760922" y="3380045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8" name="Rectangle: Rounded Corners 30"/>
              <p:cNvSpPr/>
              <p:nvPr/>
            </p:nvSpPr>
            <p:spPr>
              <a:xfrm>
                <a:off x="4799570" y="3643187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9" name="Rectangle: Rounded Corners 31"/>
              <p:cNvSpPr/>
              <p:nvPr/>
            </p:nvSpPr>
            <p:spPr>
              <a:xfrm rot="5400000">
                <a:off x="4535991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0" name="Rectangle: Rounded Corners 32"/>
              <p:cNvSpPr/>
              <p:nvPr/>
            </p:nvSpPr>
            <p:spPr>
              <a:xfrm>
                <a:off x="4578208" y="3116179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1" name="Rectangle: Rounded Corners 33"/>
              <p:cNvSpPr/>
              <p:nvPr/>
            </p:nvSpPr>
            <p:spPr>
              <a:xfrm rot="5400000">
                <a:off x="4313631" y="338008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2" name="Rectangle: Rounded Corners 34"/>
              <p:cNvSpPr/>
              <p:nvPr/>
            </p:nvSpPr>
            <p:spPr>
              <a:xfrm>
                <a:off x="4356690" y="3644714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3" name="Rectangle: Rounded Corners 35"/>
              <p:cNvSpPr/>
              <p:nvPr/>
            </p:nvSpPr>
            <p:spPr>
              <a:xfrm rot="5400000">
                <a:off x="3800886" y="3535970"/>
                <a:ext cx="345614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4" name="Rectangle: Rounded Corners 36"/>
              <p:cNvSpPr/>
              <p:nvPr/>
            </p:nvSpPr>
            <p:spPr>
              <a:xfrm>
                <a:off x="2784648" y="3382251"/>
                <a:ext cx="1250720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5" name="Rectangle: Rounded Corners 37"/>
              <p:cNvSpPr/>
              <p:nvPr/>
            </p:nvSpPr>
            <p:spPr>
              <a:xfrm>
                <a:off x="2784650" y="363746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6" name="Rectangle: Rounded Corners 38"/>
              <p:cNvSpPr/>
              <p:nvPr/>
            </p:nvSpPr>
            <p:spPr>
              <a:xfrm rot="5400000">
                <a:off x="4094805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7" name="Rectangle: Rounded Corners 39"/>
              <p:cNvSpPr/>
              <p:nvPr/>
            </p:nvSpPr>
            <p:spPr>
              <a:xfrm>
                <a:off x="4137883" y="311537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8" name="Rectangle: Rounded Corners 40"/>
              <p:cNvSpPr/>
              <p:nvPr/>
            </p:nvSpPr>
            <p:spPr>
              <a:xfrm rot="5400000">
                <a:off x="3874454" y="3379431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9" name="Rectangle: Rounded Corners 41"/>
              <p:cNvSpPr/>
              <p:nvPr/>
            </p:nvSpPr>
            <p:spPr>
              <a:xfrm>
                <a:off x="3912669" y="364318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0" name="Rectangle: Rounded Corners 42"/>
              <p:cNvSpPr/>
              <p:nvPr/>
            </p:nvSpPr>
            <p:spPr>
              <a:xfrm rot="5400000">
                <a:off x="2545908" y="3402463"/>
                <a:ext cx="600831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1" name="Rectangle: Rounded Corners 43"/>
              <p:cNvSpPr/>
              <p:nvPr/>
            </p:nvSpPr>
            <p:spPr>
              <a:xfrm>
                <a:off x="2784650" y="311537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5588964" y="2905265"/>
              <a:ext cx="1025711" cy="1048155"/>
              <a:chOff x="5588964" y="2905265"/>
              <a:chExt cx="1025711" cy="1048155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5588964" y="2905265"/>
                <a:ext cx="1025711" cy="1048155"/>
                <a:chOff x="5605892" y="2869956"/>
                <a:chExt cx="1025711" cy="1048155"/>
              </a:xfrm>
              <a:solidFill>
                <a:srgbClr val="FFC000"/>
              </a:solidFill>
            </p:grpSpPr>
            <p:sp>
              <p:nvSpPr>
                <p:cNvPr id="74" name="Rectangle: Rounded Corners 26"/>
                <p:cNvSpPr/>
                <p:nvPr/>
              </p:nvSpPr>
              <p:spPr>
                <a:xfrm>
                  <a:off x="5605892" y="2869956"/>
                  <a:ext cx="1025711" cy="10481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5" name="Rectangle: Rounded Corners 27"/>
                <p:cNvSpPr/>
                <p:nvPr/>
              </p:nvSpPr>
              <p:spPr>
                <a:xfrm>
                  <a:off x="5748971" y="3016165"/>
                  <a:ext cx="739552" cy="75573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73" name="Rectangle: Rounded Corners 25"/>
              <p:cNvSpPr/>
              <p:nvPr/>
            </p:nvSpPr>
            <p:spPr>
              <a:xfrm>
                <a:off x="5852834" y="3173719"/>
                <a:ext cx="500295" cy="511243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109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Synthesize </a:t>
            </a:r>
            <a:r>
              <a:rPr lang="en-US" sz="40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CSS </a:t>
            </a:r>
            <a:r>
              <a:rPr lang="en-US" sz="40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using backscatter</a:t>
            </a:r>
            <a:endParaRPr lang="en-US" sz="4000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4" name="Letter"/>
          <p:cNvSpPr>
            <a:spLocks noChangeAspect="1" noEditPoints="1" noChangeArrowheads="1"/>
          </p:cNvSpPr>
          <p:nvPr/>
        </p:nvSpPr>
        <p:spPr bwMode="auto">
          <a:xfrm>
            <a:off x="5527096" y="5099547"/>
            <a:ext cx="705069" cy="352535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5304 w 21600"/>
              <a:gd name="T17" fmla="*/ 9216 h 21600"/>
              <a:gd name="T18" fmla="*/ 17504 w 21600"/>
              <a:gd name="T19" fmla="*/ 1837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14" y="0"/>
                </a:moveTo>
                <a:lnTo>
                  <a:pt x="21600" y="0"/>
                </a:lnTo>
                <a:lnTo>
                  <a:pt x="21600" y="21628"/>
                </a:lnTo>
                <a:lnTo>
                  <a:pt x="14" y="21628"/>
                </a:lnTo>
                <a:lnTo>
                  <a:pt x="14" y="0"/>
                </a:lnTo>
                <a:close/>
              </a:path>
              <a:path w="21600" h="21600" extrusionOk="0">
                <a:moveTo>
                  <a:pt x="18476" y="2035"/>
                </a:moveTo>
                <a:lnTo>
                  <a:pt x="20539" y="2035"/>
                </a:lnTo>
                <a:lnTo>
                  <a:pt x="20539" y="6559"/>
                </a:lnTo>
                <a:lnTo>
                  <a:pt x="18476" y="6559"/>
                </a:lnTo>
                <a:lnTo>
                  <a:pt x="18476" y="2035"/>
                </a:lnTo>
                <a:close/>
              </a:path>
              <a:path w="21600" h="21600" extrusionOk="0">
                <a:moveTo>
                  <a:pt x="884" y="2092"/>
                </a:moveTo>
                <a:lnTo>
                  <a:pt x="7425" y="2092"/>
                </a:lnTo>
                <a:lnTo>
                  <a:pt x="7425" y="2770"/>
                </a:lnTo>
                <a:lnTo>
                  <a:pt x="884" y="2770"/>
                </a:lnTo>
                <a:lnTo>
                  <a:pt x="884" y="2092"/>
                </a:lnTo>
                <a:close/>
              </a:path>
              <a:path w="21600" h="21600" extrusionOk="0">
                <a:moveTo>
                  <a:pt x="884" y="3109"/>
                </a:moveTo>
                <a:lnTo>
                  <a:pt x="7425" y="3109"/>
                </a:lnTo>
                <a:lnTo>
                  <a:pt x="7425" y="3788"/>
                </a:lnTo>
                <a:lnTo>
                  <a:pt x="884" y="3788"/>
                </a:lnTo>
                <a:lnTo>
                  <a:pt x="884" y="3109"/>
                </a:lnTo>
                <a:close/>
              </a:path>
              <a:path w="21600" h="21600" extrusionOk="0">
                <a:moveTo>
                  <a:pt x="884" y="4127"/>
                </a:moveTo>
                <a:lnTo>
                  <a:pt x="7425" y="4127"/>
                </a:lnTo>
                <a:lnTo>
                  <a:pt x="7425" y="4806"/>
                </a:lnTo>
                <a:lnTo>
                  <a:pt x="884" y="4806"/>
                </a:lnTo>
                <a:lnTo>
                  <a:pt x="884" y="4127"/>
                </a:lnTo>
                <a:close/>
              </a:path>
              <a:path w="21600" h="21600" extrusionOk="0">
                <a:moveTo>
                  <a:pt x="5127" y="5145"/>
                </a:moveTo>
                <a:lnTo>
                  <a:pt x="7425" y="5145"/>
                </a:lnTo>
                <a:lnTo>
                  <a:pt x="7425" y="5824"/>
                </a:lnTo>
                <a:lnTo>
                  <a:pt x="5127" y="5824"/>
                </a:lnTo>
                <a:lnTo>
                  <a:pt x="5127" y="514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en-US" sz="1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314539" y="5009560"/>
            <a:ext cx="2104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CSS </a:t>
            </a:r>
            <a:r>
              <a:rPr lang="en-US" sz="2000">
                <a:latin typeface="Helvetica" charset="0"/>
                <a:ea typeface="Helvetica" charset="0"/>
                <a:cs typeface="Helvetica" charset="0"/>
              </a:rPr>
              <a:t>Modulated Data packet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16960" y="5986794"/>
            <a:ext cx="2214880" cy="775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Backscatter Device</a:t>
            </a:r>
          </a:p>
        </p:txBody>
      </p:sp>
      <p:sp>
        <p:nvSpPr>
          <p:cNvPr id="62" name="Rectangle 61"/>
          <p:cNvSpPr/>
          <p:nvPr/>
        </p:nvSpPr>
        <p:spPr>
          <a:xfrm flipH="1">
            <a:off x="-136989" y="2892104"/>
            <a:ext cx="1898370" cy="625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RF Source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7619028" y="2947389"/>
            <a:ext cx="1576320" cy="511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Receiver</a:t>
            </a:r>
            <a:endParaRPr lang="en-US" sz="24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66269" y="3531106"/>
            <a:ext cx="8610600" cy="87045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2400" i="1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Extremely </a:t>
            </a:r>
            <a:r>
              <a:rPr lang="en-US" sz="2400" i="1" dirty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small, low power and </a:t>
            </a:r>
            <a:r>
              <a:rPr lang="en-US" sz="2400" i="1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cheap long range </a:t>
            </a:r>
            <a:r>
              <a:rPr lang="en-US" sz="2400" i="1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connectivity </a:t>
            </a:r>
            <a:r>
              <a:rPr lang="en-US" sz="2400" i="1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solution which can be embedded in every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7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4444E-6 L 0.18142 -0.3777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4" y="-1821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54" grpId="0" animBg="1"/>
      <p:bldP spid="54" grpId="1" animBg="1"/>
      <p:bldP spid="55" grpId="0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7400"/>
            <a:ext cx="9144000" cy="6096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Implementation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1279" y="1327448"/>
            <a:ext cx="7821442" cy="1600438"/>
          </a:xfrm>
          <a:prstGeom prst="roundRect">
            <a:avLst/>
          </a:prstGeom>
          <a:solidFill>
            <a:schemeClr val="tx1">
              <a:lumMod val="85000"/>
              <a:lumOff val="1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Helvetica" charset="0"/>
                <a:ea typeface="Helvetica" charset="0"/>
                <a:cs typeface="Helvetica" charset="0"/>
              </a:rPr>
              <a:t>COTS Prototype: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MicroSemi Igloo Nano FPGA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Custom RF backscatter switch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279" y="3963591"/>
            <a:ext cx="7821442" cy="2077164"/>
          </a:xfrm>
          <a:prstGeom prst="roundRect">
            <a:avLst/>
          </a:prstGeom>
          <a:solidFill>
            <a:schemeClr val="tx1">
              <a:lumMod val="85000"/>
              <a:lumOff val="1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Helvetica" charset="0"/>
                <a:ea typeface="Helvetica" charset="0"/>
                <a:cs typeface="Helvetica" charset="0"/>
              </a:rPr>
              <a:t>IC Implementation: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TSMC 65nm LP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Verilog baseband, RF switch &amp; PLL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Consumes 9.5 µW during transmission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5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59042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Evaluation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8450" y="1629978"/>
            <a:ext cx="8547100" cy="987504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Tested our system in various wide area deployments including open roads/fields and Lake Washington.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450" y="3352530"/>
            <a:ext cx="8547100" cy="1379101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When the RF source and receiver are separated by 475 m, the backscatter device can be placed anywhere between the two.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8450" y="5367455"/>
            <a:ext cx="8547100" cy="953453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Backscatter device and RF source are co-located, the receiver can be as far as 2.8 km.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3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Live Demo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0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Applications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630740"/>
            <a:ext cx="8357937" cy="1569660"/>
          </a:xfrm>
          <a:prstGeom prst="rect">
            <a:avLst/>
          </a:prstGeom>
          <a:noFill/>
        </p:spPr>
        <p:txBody>
          <a:bodyPr wrap="square" lIns="82296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Helvetica" charset="0"/>
                <a:ea typeface="Helvetica" charset="0"/>
                <a:cs typeface="Helvetica" charset="0"/>
              </a:rPr>
              <a:t>Wide area deployments: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Home &amp; Office sensing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Precision Agriculture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033897"/>
            <a:ext cx="9144000" cy="1569660"/>
          </a:xfrm>
          <a:prstGeom prst="rect">
            <a:avLst/>
          </a:prstGeom>
          <a:noFill/>
        </p:spPr>
        <p:txBody>
          <a:bodyPr wrap="square" lIns="82296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Helvetica" charset="0"/>
                <a:ea typeface="Helvetica" charset="0"/>
                <a:cs typeface="Helvetica" charset="0"/>
              </a:rPr>
              <a:t>Implanted &amp; Medical devices: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Contact Lens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Epidermal Patch Sensors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4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1305"/>
            <a:ext cx="9144000" cy="613250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1" y="3154679"/>
            <a:ext cx="9161929" cy="161734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>
              <a:spcBef>
                <a:spcPct val="0"/>
              </a:spcBef>
              <a:buFont typeface="Arial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Reliable Connectivity across</a:t>
            </a:r>
          </a:p>
          <a:p>
            <a:pPr marL="914400" lvl="1" indent="-457200">
              <a:spcBef>
                <a:spcPct val="0"/>
              </a:spcBef>
              <a:buFont typeface="Arial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3 floor ~5000 ft</a:t>
            </a:r>
            <a:r>
              <a:rPr lang="en-US" sz="2800" baseline="300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28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 home </a:t>
            </a:r>
          </a:p>
          <a:p>
            <a:pPr marL="914400" lvl="1" indent="-457200">
              <a:spcBef>
                <a:spcPct val="0"/>
              </a:spcBef>
              <a:buFont typeface="Arial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13,000 ft</a:t>
            </a:r>
            <a:r>
              <a:rPr lang="en-US" sz="2800" baseline="300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2 </a:t>
            </a:r>
            <a:r>
              <a:rPr lang="en-US" sz="28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office spread across 41 rooms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7928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Home and Office Sensing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219" y="646041"/>
            <a:ext cx="6923631" cy="6211959"/>
          </a:xfrm>
          <a:prstGeom prst="rect">
            <a:avLst/>
          </a:prstGeom>
        </p:spPr>
      </p:pic>
      <p:sp>
        <p:nvSpPr>
          <p:cNvPr id="55" name="Title 1"/>
          <p:cNvSpPr txBox="1">
            <a:spLocks/>
          </p:cNvSpPr>
          <p:nvPr/>
        </p:nvSpPr>
        <p:spPr>
          <a:xfrm>
            <a:off x="0" y="-285568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Precision Agriculture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7815"/>
            <a:ext cx="2054267" cy="3352801"/>
          </a:xfrm>
          <a:prstGeom prst="rect">
            <a:avLst/>
          </a:prstGeom>
        </p:spPr>
      </p:pic>
      <p:sp>
        <p:nvSpPr>
          <p:cNvPr id="111" name="Rounded Rectangle 110"/>
          <p:cNvSpPr/>
          <p:nvPr/>
        </p:nvSpPr>
        <p:spPr>
          <a:xfrm>
            <a:off x="-17929" y="3514816"/>
            <a:ext cx="9161929" cy="6858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Reliable communication across a 1 acre farm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4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Implants &amp; Flexible Medical Devices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5964" y="1828800"/>
            <a:ext cx="3476657" cy="4155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738753" y="1828800"/>
            <a:ext cx="3037839" cy="41552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76660" y="5560740"/>
            <a:ext cx="4035263" cy="1297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Flexible </a:t>
            </a:r>
            <a:r>
              <a:rPr lang="en-US" sz="2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Epidermal Patch</a:t>
            </a:r>
            <a:endParaRPr lang="en-US" sz="240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70044" y="5560741"/>
            <a:ext cx="4855434" cy="1297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Smart Contact Lens</a:t>
            </a:r>
          </a:p>
        </p:txBody>
      </p:sp>
      <p:sp>
        <p:nvSpPr>
          <p:cNvPr id="9" name="Rectangle 8"/>
          <p:cNvSpPr/>
          <p:nvPr/>
        </p:nvSpPr>
        <p:spPr>
          <a:xfrm>
            <a:off x="-19050" y="1128192"/>
            <a:ext cx="91309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Biological tissue attenuates RF and significantly detunes the antenna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6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ipped_passivewifi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34948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2424"/>
            <a:ext cx="9144000" cy="838200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pPr marL="0" indent="0" algn="ctr"/>
            <a:r>
              <a:rPr lang="en-US" sz="40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Ubiquitous Connectivity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521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359"/>
    </mc:Choice>
    <mc:Fallback xmlns="">
      <p:transition advTm="2135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Smart Contact Lens &amp; Flexible Epidermal Patch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918"/>
          <a:stretch/>
        </p:blipFill>
        <p:spPr>
          <a:xfrm>
            <a:off x="305816" y="1463040"/>
            <a:ext cx="8532368" cy="44907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11680" y="4511040"/>
            <a:ext cx="4653280" cy="1361440"/>
          </a:xfrm>
          <a:prstGeom prst="roundRect">
            <a:avLst/>
          </a:prstGeom>
          <a:pattFill prst="wdDn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-17929" y="3322320"/>
            <a:ext cx="9161929" cy="6858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Connectivity across the entire </a:t>
            </a:r>
            <a:r>
              <a:rPr lang="is-IS" sz="32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3,328 </a:t>
            </a:r>
            <a:r>
              <a:rPr lang="en-US" sz="32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ft</a:t>
            </a:r>
            <a:r>
              <a:rPr lang="en-US" sz="3200" baseline="300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32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 atrium</a:t>
            </a:r>
          </a:p>
        </p:txBody>
      </p:sp>
      <p:sp>
        <p:nvSpPr>
          <p:cNvPr id="2" name="Oval 1"/>
          <p:cNvSpPr/>
          <p:nvPr/>
        </p:nvSpPr>
        <p:spPr>
          <a:xfrm>
            <a:off x="2004956" y="5156998"/>
            <a:ext cx="138546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26414" y="5156998"/>
            <a:ext cx="138546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98629" y="5234970"/>
            <a:ext cx="440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Tx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11509" y="5221607"/>
            <a:ext cx="440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Rx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98629" y="4511040"/>
            <a:ext cx="0" cy="136144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041275" y="4394658"/>
            <a:ext cx="4590500" cy="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789580" y="4070662"/>
            <a:ext cx="96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104 ft.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24331" y="5036941"/>
            <a:ext cx="96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32 ft.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5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2475"/>
            <a:ext cx="9148572" cy="609904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Conclusion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8770" y="3231094"/>
            <a:ext cx="8585200" cy="1532334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prstClr val="white"/>
                </a:solidFill>
              </a:defRPr>
            </a:lvl1pPr>
          </a:lstStyle>
          <a:p>
            <a:pPr marL="457200" indent="-457200" algn="l">
              <a:buClr>
                <a:schemeClr val="bg1"/>
              </a:buClr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Inexpensive flexible form factor connectivity solutions which can be integrated into everyday objects.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7820" y="5071079"/>
            <a:ext cx="8585200" cy="105560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Demonstrate whole home coverage, agriculture and long range implanted medical applications.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7820" y="1621639"/>
            <a:ext cx="8547100" cy="105560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First wireless system that operates at km distances while consuming less than 10 µW.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00363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jeevawireless.com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longrange.cs.washington.edu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Contact us at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info@jeevawireless.com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1940787"/>
            <a:ext cx="4762500" cy="211752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42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66"/>
          <p:cNvSpPr txBox="1"/>
          <p:nvPr/>
        </p:nvSpPr>
        <p:spPr>
          <a:xfrm>
            <a:off x="25025" y="3100063"/>
            <a:ext cx="2542915" cy="2236701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25000"/>
            </a:pPr>
            <a:endParaRPr lang="en-US" sz="2400" b="1" dirty="0">
              <a:solidFill>
                <a:srgbClr val="2AA808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1027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The case for backscatter communication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97" y="2668133"/>
            <a:ext cx="1448327" cy="2313637"/>
          </a:xfrm>
          <a:prstGeom prst="rect">
            <a:avLst/>
          </a:prstGeom>
        </p:spPr>
      </p:pic>
      <p:sp>
        <p:nvSpPr>
          <p:cNvPr id="13" name="Shape 267"/>
          <p:cNvSpPr txBox="1"/>
          <p:nvPr/>
        </p:nvSpPr>
        <p:spPr>
          <a:xfrm>
            <a:off x="1916262" y="946345"/>
            <a:ext cx="7170787" cy="476390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buFont typeface="Wingdings" charset="2"/>
              <a:buChar char="§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Power consumption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1000x </a:t>
            </a:r>
            <a:r>
              <a:rPr lang="mr-IN" sz="2400" dirty="0">
                <a:latin typeface="Helvetica" charset="0"/>
                <a:ea typeface="Helvetica" charset="0"/>
                <a:cs typeface="Helvetica" charset="0"/>
              </a:rPr>
              <a:t>–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10,000x lower than radios</a:t>
            </a:r>
          </a:p>
          <a:p>
            <a:pPr marL="800100" lvl="1" indent="-342900"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Cost &amp; Size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Small size with minimal analog front end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No external crystals or other components required</a:t>
            </a:r>
            <a:br>
              <a:rPr lang="en-US" sz="2400" dirty="0">
                <a:latin typeface="Helvetica" charset="0"/>
                <a:ea typeface="Helvetica" charset="0"/>
                <a:cs typeface="Helvetica" charset="0"/>
              </a:rPr>
            </a:b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Battery technology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Low peak current: compatible with flexible printed battery technology</a:t>
            </a:r>
          </a:p>
          <a:p>
            <a:pPr marL="742950" lvl="1" indent="-285750">
              <a:buFont typeface="Wingdings" charset="2"/>
              <a:buChar char="§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4" name="Shape 80"/>
          <p:cNvCxnSpPr/>
          <p:nvPr/>
        </p:nvCxnSpPr>
        <p:spPr>
          <a:xfrm flipH="1" flipV="1">
            <a:off x="258718" y="1665682"/>
            <a:ext cx="565513" cy="912386"/>
          </a:xfrm>
          <a:prstGeom prst="straightConnector1">
            <a:avLst/>
          </a:prstGeom>
          <a:noFill/>
          <a:ln w="76200" cap="flat">
            <a:solidFill>
              <a:srgbClr val="F1C232"/>
            </a:solidFill>
            <a:prstDash val="solid"/>
            <a:round/>
            <a:headEnd type="stealth" w="lg" len="lg"/>
            <a:tailEnd type="none" w="lg" len="lg"/>
          </a:ln>
        </p:spPr>
      </p:cxnSp>
      <p:cxnSp>
        <p:nvCxnSpPr>
          <p:cNvPr id="15" name="Shape 80"/>
          <p:cNvCxnSpPr/>
          <p:nvPr/>
        </p:nvCxnSpPr>
        <p:spPr>
          <a:xfrm flipH="1">
            <a:off x="1154404" y="1710715"/>
            <a:ext cx="922976" cy="894322"/>
          </a:xfrm>
          <a:prstGeom prst="straightConnector1">
            <a:avLst/>
          </a:prstGeom>
          <a:noFill/>
          <a:ln w="76200" cap="flat">
            <a:solidFill>
              <a:srgbClr val="F1C232"/>
            </a:solidFill>
            <a:prstDash val="dashDot"/>
            <a:round/>
            <a:headEnd type="stealth" w="lg" len="lg"/>
            <a:tailEnd type="none" w="lg" len="lg"/>
          </a:ln>
        </p:spPr>
      </p:cxnSp>
      <p:sp>
        <p:nvSpPr>
          <p:cNvPr id="12" name="Rounded Rectangle 11"/>
          <p:cNvSpPr/>
          <p:nvPr/>
        </p:nvSpPr>
        <p:spPr>
          <a:xfrm>
            <a:off x="197390" y="5867816"/>
            <a:ext cx="8610600" cy="87045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24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Extremely </a:t>
            </a:r>
            <a:r>
              <a:rPr lang="en-US" sz="2400" i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small, low power and cheap </a:t>
            </a:r>
            <a:r>
              <a:rPr lang="en-US" sz="24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connectivity solution which can be embedded in every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12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88807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What do we need to </a:t>
            </a:r>
            <a:r>
              <a:rPr lang="en-US" sz="28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enable ubiquitous connectivity?</a:t>
            </a: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6955" y="1510148"/>
            <a:ext cx="767614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Cost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Power consumption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Size and form factor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Coverage and operating distances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361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359"/>
    </mc:Choice>
    <mc:Fallback xmlns="">
      <p:transition advTm="21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88807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Hypothesis: No technology exists today which satisfy these requirements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770720" y="1185123"/>
            <a:ext cx="3148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Helvetica" charset="0"/>
                <a:ea typeface="Helvetica" charset="0"/>
                <a:cs typeface="Helvetica" charset="0"/>
              </a:rPr>
              <a:t>Active Radios</a:t>
            </a:r>
          </a:p>
        </p:txBody>
      </p:sp>
      <p:sp>
        <p:nvSpPr>
          <p:cNvPr id="6" name="Rectangle 5"/>
          <p:cNvSpPr/>
          <p:nvPr/>
        </p:nvSpPr>
        <p:spPr>
          <a:xfrm>
            <a:off x="5542547" y="1185124"/>
            <a:ext cx="247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Helvetica" charset="0"/>
                <a:ea typeface="Helvetica" charset="0"/>
                <a:cs typeface="Helvetica" charset="0"/>
              </a:rPr>
              <a:t>RFID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0" y="1010653"/>
            <a:ext cx="0" cy="5345697"/>
          </a:xfrm>
          <a:prstGeom prst="line">
            <a:avLst/>
          </a:prstGeom>
          <a:ln w="412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93032" y="1909840"/>
            <a:ext cx="417896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ZapfDingbatsITC" charset="0"/>
              <a:buChar char="✗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$2-$4 price point  </a:t>
            </a:r>
          </a:p>
          <a:p>
            <a:pPr marL="457200" indent="-457200">
              <a:buFont typeface="ZapfDingbatsITC" charset="0"/>
              <a:buChar char="✗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ZapfDingbatsITC" charset="0"/>
              <a:buChar char="✗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Consumes 10-1000 mW</a:t>
            </a:r>
          </a:p>
          <a:p>
            <a:pPr marL="457200" indent="-457200"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ZapfDingbatsITC" charset="0"/>
              <a:buChar char="✗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Incompatible with printed batteries &amp; require external components</a:t>
            </a:r>
          </a:p>
          <a:p>
            <a:pPr marL="457200" indent="-457200"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Wide area coverage including through wall propagation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12632" y="1909840"/>
            <a:ext cx="403319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Costs &lt;10 cents</a:t>
            </a:r>
          </a:p>
          <a:p>
            <a:pPr marL="457200" indent="-457200"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uW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power budget</a:t>
            </a:r>
          </a:p>
          <a:p>
            <a:pPr marL="457200" indent="-457200"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Small flexible sticker form factor &amp; low peak currents</a:t>
            </a:r>
          </a:p>
          <a:p>
            <a:pPr marL="457200" indent="-457200"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ZapfDingbatsITC" charset="0"/>
              <a:buChar char="✗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Short range and does not work through walls and obstacles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17894" y="6053376"/>
            <a:ext cx="6508211" cy="578882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Can we get the best of </a:t>
            </a:r>
            <a:r>
              <a:rPr lang="en-US" sz="28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both worlds?</a:t>
            </a: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2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359"/>
    </mc:Choice>
    <mc:Fallback xmlns="">
      <p:transition advTm="21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build="p"/>
      <p:bldP spid="10" grpId="0" build="p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9720" y="3159962"/>
            <a:ext cx="8547100" cy="578882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prstClr val="white"/>
                </a:solidFill>
              </a:defRPr>
            </a:lvl1pPr>
          </a:lstStyle>
          <a:p>
            <a:pPr marL="457200" indent="-457200" algn="l">
              <a:buClr>
                <a:schemeClr val="bg1"/>
              </a:buClr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Achieve data rate from 50 bps to 32.5 kbps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9720" y="4726426"/>
            <a:ext cx="8547100" cy="105560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Whole home sensing, precision agriculture and implanted flexible medical devices applications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9720" y="1116772"/>
            <a:ext cx="8547100" cy="105560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First wireless system that operates at km distances while consuming less than 10 µW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Backscatter Communication</a:t>
            </a:r>
            <a:endParaRPr lang="en-US" sz="4000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4" name="Group 46"/>
          <p:cNvGrpSpPr>
            <a:grpSpLocks/>
          </p:cNvGrpSpPr>
          <p:nvPr/>
        </p:nvGrpSpPr>
        <p:grpSpPr bwMode="auto">
          <a:xfrm>
            <a:off x="3998037" y="2882431"/>
            <a:ext cx="1003038" cy="925737"/>
            <a:chOff x="4267994" y="3048794"/>
            <a:chExt cx="457200" cy="685006"/>
          </a:xfrm>
        </p:grpSpPr>
        <p:cxnSp>
          <p:nvCxnSpPr>
            <p:cNvPr id="15" name="Straight Connector 47"/>
            <p:cNvCxnSpPr>
              <a:cxnSpLocks noChangeShapeType="1"/>
            </p:cNvCxnSpPr>
            <p:nvPr/>
          </p:nvCxnSpPr>
          <p:spPr bwMode="auto">
            <a:xfrm rot="5400000">
              <a:off x="4153581" y="3390787"/>
              <a:ext cx="685006" cy="10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Isosceles Triangle 48"/>
            <p:cNvSpPr>
              <a:spLocks noChangeArrowheads="1"/>
            </p:cNvSpPr>
            <p:nvPr/>
          </p:nvSpPr>
          <p:spPr bwMode="auto">
            <a:xfrm rot="10800000" flipH="1">
              <a:off x="4267994" y="3048794"/>
              <a:ext cx="457200" cy="228600"/>
            </a:xfrm>
            <a:prstGeom prst="triangle">
              <a:avLst>
                <a:gd name="adj" fmla="val 50000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7" name="Group 725"/>
          <p:cNvGrpSpPr>
            <a:grpSpLocks/>
          </p:cNvGrpSpPr>
          <p:nvPr/>
        </p:nvGrpSpPr>
        <p:grpSpPr bwMode="auto">
          <a:xfrm>
            <a:off x="4128654" y="4770919"/>
            <a:ext cx="762728" cy="856128"/>
            <a:chOff x="971" y="2638"/>
            <a:chExt cx="147" cy="169"/>
          </a:xfrm>
        </p:grpSpPr>
        <p:sp>
          <p:nvSpPr>
            <p:cNvPr id="18" name="Line 726"/>
            <p:cNvSpPr>
              <a:spLocks noChangeShapeType="1"/>
            </p:cNvSpPr>
            <p:nvPr/>
          </p:nvSpPr>
          <p:spPr bwMode="auto">
            <a:xfrm flipV="1">
              <a:off x="1044" y="2638"/>
              <a:ext cx="0" cy="10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9" name="Line 727"/>
            <p:cNvSpPr>
              <a:spLocks noChangeShapeType="1"/>
            </p:cNvSpPr>
            <p:nvPr/>
          </p:nvSpPr>
          <p:spPr bwMode="auto">
            <a:xfrm>
              <a:off x="971" y="2741"/>
              <a:ext cx="14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" name="Line 728"/>
            <p:cNvSpPr>
              <a:spLocks noChangeShapeType="1"/>
            </p:cNvSpPr>
            <p:nvPr/>
          </p:nvSpPr>
          <p:spPr bwMode="auto">
            <a:xfrm>
              <a:off x="994" y="2773"/>
              <a:ext cx="99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Line 729"/>
            <p:cNvSpPr>
              <a:spLocks noChangeShapeType="1"/>
            </p:cNvSpPr>
            <p:nvPr/>
          </p:nvSpPr>
          <p:spPr bwMode="auto">
            <a:xfrm>
              <a:off x="1029" y="2807"/>
              <a:ext cx="3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0" name="Freeform 700"/>
          <p:cNvSpPr>
            <a:spLocks/>
          </p:cNvSpPr>
          <p:nvPr/>
        </p:nvSpPr>
        <p:spPr bwMode="auto">
          <a:xfrm rot="16200000">
            <a:off x="3971347" y="4276903"/>
            <a:ext cx="733618" cy="341312"/>
          </a:xfrm>
          <a:custGeom>
            <a:avLst/>
            <a:gdLst>
              <a:gd name="T0" fmla="*/ 0 w 335"/>
              <a:gd name="T1" fmla="*/ 1 h 144"/>
              <a:gd name="T2" fmla="*/ 0 w 335"/>
              <a:gd name="T3" fmla="*/ 1 h 144"/>
              <a:gd name="T4" fmla="*/ 0 w 335"/>
              <a:gd name="T5" fmla="*/ 0 h 144"/>
              <a:gd name="T6" fmla="*/ 0 60000 65536"/>
              <a:gd name="T7" fmla="*/ 0 60000 65536"/>
              <a:gd name="T8" fmla="*/ 0 60000 65536"/>
              <a:gd name="T9" fmla="*/ 0 w 335"/>
              <a:gd name="T10" fmla="*/ 0 h 144"/>
              <a:gd name="T11" fmla="*/ 335 w 335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5" h="144">
                <a:moveTo>
                  <a:pt x="0" y="144"/>
                </a:moveTo>
                <a:lnTo>
                  <a:pt x="191" y="144"/>
                </a:lnTo>
                <a:lnTo>
                  <a:pt x="335" y="0"/>
                </a:ln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" name="Line 701"/>
          <p:cNvSpPr>
            <a:spLocks noChangeShapeType="1"/>
          </p:cNvSpPr>
          <p:nvPr/>
        </p:nvSpPr>
        <p:spPr bwMode="auto">
          <a:xfrm rot="16200000">
            <a:off x="4317959" y="3790817"/>
            <a:ext cx="369006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 rot="11004339" flipH="1">
            <a:off x="4630498" y="2261271"/>
            <a:ext cx="585533" cy="519198"/>
            <a:chOff x="2122153" y="1304381"/>
            <a:chExt cx="585533" cy="519198"/>
          </a:xfrm>
        </p:grpSpPr>
        <p:sp>
          <p:nvSpPr>
            <p:cNvPr id="48" name="Freeform 47"/>
            <p:cNvSpPr/>
            <p:nvPr/>
          </p:nvSpPr>
          <p:spPr bwMode="auto">
            <a:xfrm>
              <a:off x="2122153" y="1304381"/>
              <a:ext cx="551543" cy="437866"/>
            </a:xfrm>
            <a:custGeom>
              <a:avLst/>
              <a:gdLst>
                <a:gd name="connsiteX0" fmla="*/ 0 w 551543"/>
                <a:gd name="connsiteY0" fmla="*/ 0 h 437866"/>
                <a:gd name="connsiteX1" fmla="*/ 319314 w 551543"/>
                <a:gd name="connsiteY1" fmla="*/ 58057 h 437866"/>
                <a:gd name="connsiteX2" fmla="*/ 145143 w 551543"/>
                <a:gd name="connsiteY2" fmla="*/ 319314 h 437866"/>
                <a:gd name="connsiteX3" fmla="*/ 449943 w 551543"/>
                <a:gd name="connsiteY3" fmla="*/ 333828 h 437866"/>
                <a:gd name="connsiteX4" fmla="*/ 551543 w 551543"/>
                <a:gd name="connsiteY4" fmla="*/ 435428 h 43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543" h="437866">
                  <a:moveTo>
                    <a:pt x="0" y="0"/>
                  </a:moveTo>
                  <a:cubicBezTo>
                    <a:pt x="147562" y="2419"/>
                    <a:pt x="295124" y="4838"/>
                    <a:pt x="319314" y="58057"/>
                  </a:cubicBezTo>
                  <a:cubicBezTo>
                    <a:pt x="343504" y="111276"/>
                    <a:pt x="123371" y="273352"/>
                    <a:pt x="145143" y="319314"/>
                  </a:cubicBezTo>
                  <a:cubicBezTo>
                    <a:pt x="166915" y="365276"/>
                    <a:pt x="382210" y="314476"/>
                    <a:pt x="449943" y="333828"/>
                  </a:cubicBezTo>
                  <a:cubicBezTo>
                    <a:pt x="517676" y="353180"/>
                    <a:pt x="517676" y="454780"/>
                    <a:pt x="551543" y="435428"/>
                  </a:cubicBezTo>
                </a:path>
              </a:pathLst>
            </a:custGeom>
            <a:noFill/>
            <a:ln w="3175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2" charset="0"/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 bwMode="auto">
            <a:xfrm>
              <a:off x="2639971" y="1705430"/>
              <a:ext cx="67715" cy="11814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" name="Group 1"/>
          <p:cNvGrpSpPr/>
          <p:nvPr/>
        </p:nvGrpSpPr>
        <p:grpSpPr>
          <a:xfrm>
            <a:off x="3785830" y="2282397"/>
            <a:ext cx="585533" cy="519198"/>
            <a:chOff x="1639218" y="1894212"/>
            <a:chExt cx="585533" cy="519198"/>
          </a:xfrm>
        </p:grpSpPr>
        <p:sp>
          <p:nvSpPr>
            <p:cNvPr id="45" name="Freeform 44"/>
            <p:cNvSpPr/>
            <p:nvPr/>
          </p:nvSpPr>
          <p:spPr bwMode="auto">
            <a:xfrm>
              <a:off x="1639218" y="1894212"/>
              <a:ext cx="551543" cy="437866"/>
            </a:xfrm>
            <a:custGeom>
              <a:avLst/>
              <a:gdLst>
                <a:gd name="connsiteX0" fmla="*/ 0 w 551543"/>
                <a:gd name="connsiteY0" fmla="*/ 0 h 437866"/>
                <a:gd name="connsiteX1" fmla="*/ 319314 w 551543"/>
                <a:gd name="connsiteY1" fmla="*/ 58057 h 437866"/>
                <a:gd name="connsiteX2" fmla="*/ 145143 w 551543"/>
                <a:gd name="connsiteY2" fmla="*/ 319314 h 437866"/>
                <a:gd name="connsiteX3" fmla="*/ 449943 w 551543"/>
                <a:gd name="connsiteY3" fmla="*/ 333828 h 437866"/>
                <a:gd name="connsiteX4" fmla="*/ 551543 w 551543"/>
                <a:gd name="connsiteY4" fmla="*/ 435428 h 43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543" h="437866">
                  <a:moveTo>
                    <a:pt x="0" y="0"/>
                  </a:moveTo>
                  <a:cubicBezTo>
                    <a:pt x="147562" y="2419"/>
                    <a:pt x="295124" y="4838"/>
                    <a:pt x="319314" y="58057"/>
                  </a:cubicBezTo>
                  <a:cubicBezTo>
                    <a:pt x="343504" y="111276"/>
                    <a:pt x="123371" y="273352"/>
                    <a:pt x="145143" y="319314"/>
                  </a:cubicBezTo>
                  <a:cubicBezTo>
                    <a:pt x="166915" y="365276"/>
                    <a:pt x="382210" y="314476"/>
                    <a:pt x="449943" y="333828"/>
                  </a:cubicBezTo>
                  <a:cubicBezTo>
                    <a:pt x="517676" y="353180"/>
                    <a:pt x="517676" y="454780"/>
                    <a:pt x="551543" y="435428"/>
                  </a:cubicBezTo>
                </a:path>
              </a:pathLst>
            </a:custGeom>
            <a:noFill/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2" charset="0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 bwMode="auto">
            <a:xfrm>
              <a:off x="2157036" y="2295261"/>
              <a:ext cx="67715" cy="11814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4" name="Arc 53"/>
          <p:cNvSpPr/>
          <p:nvPr/>
        </p:nvSpPr>
        <p:spPr>
          <a:xfrm rot="17001335">
            <a:off x="4178445" y="4001062"/>
            <a:ext cx="1286783" cy="1400589"/>
          </a:xfrm>
          <a:prstGeom prst="arc">
            <a:avLst>
              <a:gd name="adj1" fmla="val 17195910"/>
              <a:gd name="adj2" fmla="val 20990135"/>
            </a:avLst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3"/>
          <p:cNvSpPr>
            <a:spLocks/>
          </p:cNvSpPr>
          <p:nvPr/>
        </p:nvSpPr>
        <p:spPr bwMode="auto">
          <a:xfrm>
            <a:off x="2944472" y="3838480"/>
            <a:ext cx="995620" cy="617481"/>
          </a:xfrm>
          <a:custGeom>
            <a:avLst/>
            <a:gdLst>
              <a:gd name="T0" fmla="*/ 12 w 744"/>
              <a:gd name="T1" fmla="*/ 0 h 2538"/>
              <a:gd name="T2" fmla="*/ 30 w 744"/>
              <a:gd name="T3" fmla="*/ 0 h 2538"/>
              <a:gd name="T4" fmla="*/ 48 w 744"/>
              <a:gd name="T5" fmla="*/ 0 h 2538"/>
              <a:gd name="T6" fmla="*/ 66 w 744"/>
              <a:gd name="T7" fmla="*/ 0 h 2538"/>
              <a:gd name="T8" fmla="*/ 84 w 744"/>
              <a:gd name="T9" fmla="*/ 0 h 2538"/>
              <a:gd name="T10" fmla="*/ 102 w 744"/>
              <a:gd name="T11" fmla="*/ 0 h 2538"/>
              <a:gd name="T12" fmla="*/ 120 w 744"/>
              <a:gd name="T13" fmla="*/ 0 h 2538"/>
              <a:gd name="T14" fmla="*/ 138 w 744"/>
              <a:gd name="T15" fmla="*/ 0 h 2538"/>
              <a:gd name="T16" fmla="*/ 150 w 744"/>
              <a:gd name="T17" fmla="*/ 2538 h 2538"/>
              <a:gd name="T18" fmla="*/ 168 w 744"/>
              <a:gd name="T19" fmla="*/ 2538 h 2538"/>
              <a:gd name="T20" fmla="*/ 186 w 744"/>
              <a:gd name="T21" fmla="*/ 2538 h 2538"/>
              <a:gd name="T22" fmla="*/ 204 w 744"/>
              <a:gd name="T23" fmla="*/ 2538 h 2538"/>
              <a:gd name="T24" fmla="*/ 222 w 744"/>
              <a:gd name="T25" fmla="*/ 2538 h 2538"/>
              <a:gd name="T26" fmla="*/ 240 w 744"/>
              <a:gd name="T27" fmla="*/ 2538 h 2538"/>
              <a:gd name="T28" fmla="*/ 258 w 744"/>
              <a:gd name="T29" fmla="*/ 2538 h 2538"/>
              <a:gd name="T30" fmla="*/ 276 w 744"/>
              <a:gd name="T31" fmla="*/ 2538 h 2538"/>
              <a:gd name="T32" fmla="*/ 294 w 744"/>
              <a:gd name="T33" fmla="*/ 2538 h 2538"/>
              <a:gd name="T34" fmla="*/ 312 w 744"/>
              <a:gd name="T35" fmla="*/ 2538 h 2538"/>
              <a:gd name="T36" fmla="*/ 330 w 744"/>
              <a:gd name="T37" fmla="*/ 0 h 2538"/>
              <a:gd name="T38" fmla="*/ 348 w 744"/>
              <a:gd name="T39" fmla="*/ 0 h 2538"/>
              <a:gd name="T40" fmla="*/ 366 w 744"/>
              <a:gd name="T41" fmla="*/ 0 h 2538"/>
              <a:gd name="T42" fmla="*/ 384 w 744"/>
              <a:gd name="T43" fmla="*/ 0 h 2538"/>
              <a:gd name="T44" fmla="*/ 402 w 744"/>
              <a:gd name="T45" fmla="*/ 0 h 2538"/>
              <a:gd name="T46" fmla="*/ 420 w 744"/>
              <a:gd name="T47" fmla="*/ 0 h 2538"/>
              <a:gd name="T48" fmla="*/ 438 w 744"/>
              <a:gd name="T49" fmla="*/ 0 h 2538"/>
              <a:gd name="T50" fmla="*/ 456 w 744"/>
              <a:gd name="T51" fmla="*/ 0 h 2538"/>
              <a:gd name="T52" fmla="*/ 474 w 744"/>
              <a:gd name="T53" fmla="*/ 0 h 2538"/>
              <a:gd name="T54" fmla="*/ 492 w 744"/>
              <a:gd name="T55" fmla="*/ 0 h 2538"/>
              <a:gd name="T56" fmla="*/ 504 w 744"/>
              <a:gd name="T57" fmla="*/ 2538 h 2538"/>
              <a:gd name="T58" fmla="*/ 522 w 744"/>
              <a:gd name="T59" fmla="*/ 2538 h 2538"/>
              <a:gd name="T60" fmla="*/ 540 w 744"/>
              <a:gd name="T61" fmla="*/ 2538 h 2538"/>
              <a:gd name="T62" fmla="*/ 558 w 744"/>
              <a:gd name="T63" fmla="*/ 2538 h 2538"/>
              <a:gd name="T64" fmla="*/ 576 w 744"/>
              <a:gd name="T65" fmla="*/ 2538 h 2538"/>
              <a:gd name="T66" fmla="*/ 594 w 744"/>
              <a:gd name="T67" fmla="*/ 2538 h 2538"/>
              <a:gd name="T68" fmla="*/ 612 w 744"/>
              <a:gd name="T69" fmla="*/ 2538 h 2538"/>
              <a:gd name="T70" fmla="*/ 630 w 744"/>
              <a:gd name="T71" fmla="*/ 2538 h 2538"/>
              <a:gd name="T72" fmla="*/ 648 w 744"/>
              <a:gd name="T73" fmla="*/ 2538 h 2538"/>
              <a:gd name="T74" fmla="*/ 666 w 744"/>
              <a:gd name="T75" fmla="*/ 2538 h 2538"/>
              <a:gd name="T76" fmla="*/ 684 w 744"/>
              <a:gd name="T77" fmla="*/ 2538 h 2538"/>
              <a:gd name="T78" fmla="*/ 696 w 744"/>
              <a:gd name="T79" fmla="*/ 0 h 2538"/>
              <a:gd name="T80" fmla="*/ 714 w 744"/>
              <a:gd name="T81" fmla="*/ 0 h 2538"/>
              <a:gd name="T82" fmla="*/ 732 w 744"/>
              <a:gd name="T83" fmla="*/ 0 h 253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44"/>
              <a:gd name="T127" fmla="*/ 0 h 2538"/>
              <a:gd name="T128" fmla="*/ 744 w 744"/>
              <a:gd name="T129" fmla="*/ 2538 h 253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44" h="2538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18" y="0"/>
                </a:lnTo>
                <a:lnTo>
                  <a:pt x="24" y="0"/>
                </a:lnTo>
                <a:lnTo>
                  <a:pt x="30" y="0"/>
                </a:lnTo>
                <a:lnTo>
                  <a:pt x="36" y="0"/>
                </a:lnTo>
                <a:lnTo>
                  <a:pt x="42" y="0"/>
                </a:lnTo>
                <a:lnTo>
                  <a:pt x="48" y="0"/>
                </a:lnTo>
                <a:lnTo>
                  <a:pt x="54" y="0"/>
                </a:lnTo>
                <a:lnTo>
                  <a:pt x="60" y="0"/>
                </a:lnTo>
                <a:lnTo>
                  <a:pt x="66" y="0"/>
                </a:lnTo>
                <a:lnTo>
                  <a:pt x="72" y="0"/>
                </a:lnTo>
                <a:lnTo>
                  <a:pt x="78" y="0"/>
                </a:lnTo>
                <a:lnTo>
                  <a:pt x="84" y="0"/>
                </a:lnTo>
                <a:lnTo>
                  <a:pt x="90" y="0"/>
                </a:lnTo>
                <a:lnTo>
                  <a:pt x="96" y="0"/>
                </a:lnTo>
                <a:lnTo>
                  <a:pt x="102" y="0"/>
                </a:lnTo>
                <a:lnTo>
                  <a:pt x="108" y="0"/>
                </a:lnTo>
                <a:lnTo>
                  <a:pt x="114" y="0"/>
                </a:lnTo>
                <a:lnTo>
                  <a:pt x="120" y="0"/>
                </a:lnTo>
                <a:lnTo>
                  <a:pt x="126" y="0"/>
                </a:lnTo>
                <a:lnTo>
                  <a:pt x="132" y="0"/>
                </a:lnTo>
                <a:lnTo>
                  <a:pt x="138" y="0"/>
                </a:lnTo>
                <a:lnTo>
                  <a:pt x="144" y="0"/>
                </a:lnTo>
                <a:lnTo>
                  <a:pt x="150" y="0"/>
                </a:lnTo>
                <a:lnTo>
                  <a:pt x="150" y="2538"/>
                </a:lnTo>
                <a:lnTo>
                  <a:pt x="156" y="2538"/>
                </a:lnTo>
                <a:lnTo>
                  <a:pt x="162" y="2538"/>
                </a:lnTo>
                <a:lnTo>
                  <a:pt x="168" y="2538"/>
                </a:lnTo>
                <a:lnTo>
                  <a:pt x="174" y="2538"/>
                </a:lnTo>
                <a:lnTo>
                  <a:pt x="180" y="2538"/>
                </a:lnTo>
                <a:lnTo>
                  <a:pt x="186" y="2538"/>
                </a:lnTo>
                <a:lnTo>
                  <a:pt x="192" y="2538"/>
                </a:lnTo>
                <a:lnTo>
                  <a:pt x="198" y="2538"/>
                </a:lnTo>
                <a:lnTo>
                  <a:pt x="204" y="2538"/>
                </a:lnTo>
                <a:lnTo>
                  <a:pt x="210" y="2538"/>
                </a:lnTo>
                <a:lnTo>
                  <a:pt x="216" y="2538"/>
                </a:lnTo>
                <a:lnTo>
                  <a:pt x="222" y="2538"/>
                </a:lnTo>
                <a:lnTo>
                  <a:pt x="228" y="2538"/>
                </a:lnTo>
                <a:lnTo>
                  <a:pt x="234" y="2538"/>
                </a:lnTo>
                <a:lnTo>
                  <a:pt x="240" y="2538"/>
                </a:lnTo>
                <a:lnTo>
                  <a:pt x="246" y="2538"/>
                </a:lnTo>
                <a:lnTo>
                  <a:pt x="252" y="2538"/>
                </a:lnTo>
                <a:lnTo>
                  <a:pt x="258" y="2538"/>
                </a:lnTo>
                <a:lnTo>
                  <a:pt x="264" y="2538"/>
                </a:lnTo>
                <a:lnTo>
                  <a:pt x="270" y="2538"/>
                </a:lnTo>
                <a:lnTo>
                  <a:pt x="276" y="2538"/>
                </a:lnTo>
                <a:lnTo>
                  <a:pt x="282" y="2538"/>
                </a:lnTo>
                <a:lnTo>
                  <a:pt x="288" y="2538"/>
                </a:lnTo>
                <a:lnTo>
                  <a:pt x="294" y="2538"/>
                </a:lnTo>
                <a:lnTo>
                  <a:pt x="300" y="2538"/>
                </a:lnTo>
                <a:lnTo>
                  <a:pt x="306" y="2538"/>
                </a:lnTo>
                <a:lnTo>
                  <a:pt x="312" y="2538"/>
                </a:lnTo>
                <a:lnTo>
                  <a:pt x="318" y="2538"/>
                </a:lnTo>
                <a:lnTo>
                  <a:pt x="324" y="2538"/>
                </a:lnTo>
                <a:lnTo>
                  <a:pt x="330" y="0"/>
                </a:lnTo>
                <a:lnTo>
                  <a:pt x="336" y="0"/>
                </a:lnTo>
                <a:lnTo>
                  <a:pt x="342" y="0"/>
                </a:lnTo>
                <a:lnTo>
                  <a:pt x="348" y="0"/>
                </a:lnTo>
                <a:lnTo>
                  <a:pt x="354" y="0"/>
                </a:lnTo>
                <a:lnTo>
                  <a:pt x="360" y="0"/>
                </a:lnTo>
                <a:lnTo>
                  <a:pt x="366" y="0"/>
                </a:lnTo>
                <a:lnTo>
                  <a:pt x="372" y="0"/>
                </a:lnTo>
                <a:lnTo>
                  <a:pt x="378" y="0"/>
                </a:lnTo>
                <a:lnTo>
                  <a:pt x="384" y="0"/>
                </a:lnTo>
                <a:lnTo>
                  <a:pt x="390" y="0"/>
                </a:lnTo>
                <a:lnTo>
                  <a:pt x="396" y="0"/>
                </a:lnTo>
                <a:lnTo>
                  <a:pt x="402" y="0"/>
                </a:lnTo>
                <a:lnTo>
                  <a:pt x="408" y="0"/>
                </a:lnTo>
                <a:lnTo>
                  <a:pt x="414" y="0"/>
                </a:lnTo>
                <a:lnTo>
                  <a:pt x="420" y="0"/>
                </a:lnTo>
                <a:lnTo>
                  <a:pt x="426" y="0"/>
                </a:lnTo>
                <a:lnTo>
                  <a:pt x="432" y="0"/>
                </a:lnTo>
                <a:lnTo>
                  <a:pt x="438" y="0"/>
                </a:lnTo>
                <a:lnTo>
                  <a:pt x="444" y="0"/>
                </a:lnTo>
                <a:lnTo>
                  <a:pt x="450" y="0"/>
                </a:lnTo>
                <a:lnTo>
                  <a:pt x="456" y="0"/>
                </a:lnTo>
                <a:lnTo>
                  <a:pt x="462" y="0"/>
                </a:lnTo>
                <a:lnTo>
                  <a:pt x="468" y="0"/>
                </a:lnTo>
                <a:lnTo>
                  <a:pt x="474" y="0"/>
                </a:lnTo>
                <a:lnTo>
                  <a:pt x="480" y="0"/>
                </a:lnTo>
                <a:lnTo>
                  <a:pt x="486" y="0"/>
                </a:lnTo>
                <a:lnTo>
                  <a:pt x="492" y="0"/>
                </a:lnTo>
                <a:lnTo>
                  <a:pt x="498" y="0"/>
                </a:lnTo>
                <a:lnTo>
                  <a:pt x="504" y="0"/>
                </a:lnTo>
                <a:lnTo>
                  <a:pt x="504" y="2538"/>
                </a:lnTo>
                <a:lnTo>
                  <a:pt x="510" y="2538"/>
                </a:lnTo>
                <a:lnTo>
                  <a:pt x="516" y="2538"/>
                </a:lnTo>
                <a:lnTo>
                  <a:pt x="522" y="2538"/>
                </a:lnTo>
                <a:lnTo>
                  <a:pt x="528" y="2538"/>
                </a:lnTo>
                <a:lnTo>
                  <a:pt x="534" y="2538"/>
                </a:lnTo>
                <a:lnTo>
                  <a:pt x="540" y="2538"/>
                </a:lnTo>
                <a:lnTo>
                  <a:pt x="546" y="2538"/>
                </a:lnTo>
                <a:lnTo>
                  <a:pt x="552" y="2538"/>
                </a:lnTo>
                <a:lnTo>
                  <a:pt x="558" y="2538"/>
                </a:lnTo>
                <a:lnTo>
                  <a:pt x="564" y="2538"/>
                </a:lnTo>
                <a:lnTo>
                  <a:pt x="570" y="2538"/>
                </a:lnTo>
                <a:lnTo>
                  <a:pt x="576" y="2538"/>
                </a:lnTo>
                <a:lnTo>
                  <a:pt x="582" y="2538"/>
                </a:lnTo>
                <a:lnTo>
                  <a:pt x="588" y="2538"/>
                </a:lnTo>
                <a:lnTo>
                  <a:pt x="594" y="2538"/>
                </a:lnTo>
                <a:lnTo>
                  <a:pt x="600" y="2538"/>
                </a:lnTo>
                <a:lnTo>
                  <a:pt x="606" y="2538"/>
                </a:lnTo>
                <a:lnTo>
                  <a:pt x="612" y="2538"/>
                </a:lnTo>
                <a:lnTo>
                  <a:pt x="618" y="2538"/>
                </a:lnTo>
                <a:lnTo>
                  <a:pt x="624" y="2538"/>
                </a:lnTo>
                <a:lnTo>
                  <a:pt x="630" y="2538"/>
                </a:lnTo>
                <a:lnTo>
                  <a:pt x="636" y="2538"/>
                </a:lnTo>
                <a:lnTo>
                  <a:pt x="642" y="2538"/>
                </a:lnTo>
                <a:lnTo>
                  <a:pt x="648" y="2538"/>
                </a:lnTo>
                <a:lnTo>
                  <a:pt x="654" y="2538"/>
                </a:lnTo>
                <a:lnTo>
                  <a:pt x="660" y="2538"/>
                </a:lnTo>
                <a:lnTo>
                  <a:pt x="666" y="2538"/>
                </a:lnTo>
                <a:lnTo>
                  <a:pt x="672" y="2538"/>
                </a:lnTo>
                <a:lnTo>
                  <a:pt x="678" y="2538"/>
                </a:lnTo>
                <a:lnTo>
                  <a:pt x="684" y="2538"/>
                </a:lnTo>
                <a:lnTo>
                  <a:pt x="684" y="0"/>
                </a:lnTo>
                <a:lnTo>
                  <a:pt x="690" y="0"/>
                </a:lnTo>
                <a:lnTo>
                  <a:pt x="696" y="0"/>
                </a:lnTo>
                <a:lnTo>
                  <a:pt x="702" y="0"/>
                </a:lnTo>
                <a:lnTo>
                  <a:pt x="708" y="0"/>
                </a:lnTo>
                <a:lnTo>
                  <a:pt x="714" y="0"/>
                </a:lnTo>
                <a:lnTo>
                  <a:pt x="720" y="0"/>
                </a:lnTo>
                <a:lnTo>
                  <a:pt x="726" y="0"/>
                </a:lnTo>
                <a:lnTo>
                  <a:pt x="732" y="0"/>
                </a:lnTo>
                <a:lnTo>
                  <a:pt x="738" y="0"/>
                </a:lnTo>
                <a:lnTo>
                  <a:pt x="744" y="0"/>
                </a:ln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Freeform 23"/>
          <p:cNvSpPr>
            <a:spLocks/>
          </p:cNvSpPr>
          <p:nvPr/>
        </p:nvSpPr>
        <p:spPr bwMode="auto">
          <a:xfrm>
            <a:off x="5270812" y="1929913"/>
            <a:ext cx="995620" cy="441980"/>
          </a:xfrm>
          <a:custGeom>
            <a:avLst/>
            <a:gdLst>
              <a:gd name="T0" fmla="*/ 12 w 744"/>
              <a:gd name="T1" fmla="*/ 0 h 2538"/>
              <a:gd name="T2" fmla="*/ 30 w 744"/>
              <a:gd name="T3" fmla="*/ 0 h 2538"/>
              <a:gd name="T4" fmla="*/ 48 w 744"/>
              <a:gd name="T5" fmla="*/ 0 h 2538"/>
              <a:gd name="T6" fmla="*/ 66 w 744"/>
              <a:gd name="T7" fmla="*/ 0 h 2538"/>
              <a:gd name="T8" fmla="*/ 84 w 744"/>
              <a:gd name="T9" fmla="*/ 0 h 2538"/>
              <a:gd name="T10" fmla="*/ 102 w 744"/>
              <a:gd name="T11" fmla="*/ 0 h 2538"/>
              <a:gd name="T12" fmla="*/ 120 w 744"/>
              <a:gd name="T13" fmla="*/ 0 h 2538"/>
              <a:gd name="T14" fmla="*/ 138 w 744"/>
              <a:gd name="T15" fmla="*/ 0 h 2538"/>
              <a:gd name="T16" fmla="*/ 150 w 744"/>
              <a:gd name="T17" fmla="*/ 2538 h 2538"/>
              <a:gd name="T18" fmla="*/ 168 w 744"/>
              <a:gd name="T19" fmla="*/ 2538 h 2538"/>
              <a:gd name="T20" fmla="*/ 186 w 744"/>
              <a:gd name="T21" fmla="*/ 2538 h 2538"/>
              <a:gd name="T22" fmla="*/ 204 w 744"/>
              <a:gd name="T23" fmla="*/ 2538 h 2538"/>
              <a:gd name="T24" fmla="*/ 222 w 744"/>
              <a:gd name="T25" fmla="*/ 2538 h 2538"/>
              <a:gd name="T26" fmla="*/ 240 w 744"/>
              <a:gd name="T27" fmla="*/ 2538 h 2538"/>
              <a:gd name="T28" fmla="*/ 258 w 744"/>
              <a:gd name="T29" fmla="*/ 2538 h 2538"/>
              <a:gd name="T30" fmla="*/ 276 w 744"/>
              <a:gd name="T31" fmla="*/ 2538 h 2538"/>
              <a:gd name="T32" fmla="*/ 294 w 744"/>
              <a:gd name="T33" fmla="*/ 2538 h 2538"/>
              <a:gd name="T34" fmla="*/ 312 w 744"/>
              <a:gd name="T35" fmla="*/ 2538 h 2538"/>
              <a:gd name="T36" fmla="*/ 330 w 744"/>
              <a:gd name="T37" fmla="*/ 0 h 2538"/>
              <a:gd name="T38" fmla="*/ 348 w 744"/>
              <a:gd name="T39" fmla="*/ 0 h 2538"/>
              <a:gd name="T40" fmla="*/ 366 w 744"/>
              <a:gd name="T41" fmla="*/ 0 h 2538"/>
              <a:gd name="T42" fmla="*/ 384 w 744"/>
              <a:gd name="T43" fmla="*/ 0 h 2538"/>
              <a:gd name="T44" fmla="*/ 402 w 744"/>
              <a:gd name="T45" fmla="*/ 0 h 2538"/>
              <a:gd name="T46" fmla="*/ 420 w 744"/>
              <a:gd name="T47" fmla="*/ 0 h 2538"/>
              <a:gd name="T48" fmla="*/ 438 w 744"/>
              <a:gd name="T49" fmla="*/ 0 h 2538"/>
              <a:gd name="T50" fmla="*/ 456 w 744"/>
              <a:gd name="T51" fmla="*/ 0 h 2538"/>
              <a:gd name="T52" fmla="*/ 474 w 744"/>
              <a:gd name="T53" fmla="*/ 0 h 2538"/>
              <a:gd name="T54" fmla="*/ 492 w 744"/>
              <a:gd name="T55" fmla="*/ 0 h 2538"/>
              <a:gd name="T56" fmla="*/ 504 w 744"/>
              <a:gd name="T57" fmla="*/ 2538 h 2538"/>
              <a:gd name="T58" fmla="*/ 522 w 744"/>
              <a:gd name="T59" fmla="*/ 2538 h 2538"/>
              <a:gd name="T60" fmla="*/ 540 w 744"/>
              <a:gd name="T61" fmla="*/ 2538 h 2538"/>
              <a:gd name="T62" fmla="*/ 558 w 744"/>
              <a:gd name="T63" fmla="*/ 2538 h 2538"/>
              <a:gd name="T64" fmla="*/ 576 w 744"/>
              <a:gd name="T65" fmla="*/ 2538 h 2538"/>
              <a:gd name="T66" fmla="*/ 594 w 744"/>
              <a:gd name="T67" fmla="*/ 2538 h 2538"/>
              <a:gd name="T68" fmla="*/ 612 w 744"/>
              <a:gd name="T69" fmla="*/ 2538 h 2538"/>
              <a:gd name="T70" fmla="*/ 630 w 744"/>
              <a:gd name="T71" fmla="*/ 2538 h 2538"/>
              <a:gd name="T72" fmla="*/ 648 w 744"/>
              <a:gd name="T73" fmla="*/ 2538 h 2538"/>
              <a:gd name="T74" fmla="*/ 666 w 744"/>
              <a:gd name="T75" fmla="*/ 2538 h 2538"/>
              <a:gd name="T76" fmla="*/ 684 w 744"/>
              <a:gd name="T77" fmla="*/ 2538 h 2538"/>
              <a:gd name="T78" fmla="*/ 696 w 744"/>
              <a:gd name="T79" fmla="*/ 0 h 2538"/>
              <a:gd name="T80" fmla="*/ 714 w 744"/>
              <a:gd name="T81" fmla="*/ 0 h 2538"/>
              <a:gd name="T82" fmla="*/ 732 w 744"/>
              <a:gd name="T83" fmla="*/ 0 h 253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44"/>
              <a:gd name="T127" fmla="*/ 0 h 2538"/>
              <a:gd name="T128" fmla="*/ 744 w 744"/>
              <a:gd name="T129" fmla="*/ 2538 h 253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44" h="2538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18" y="0"/>
                </a:lnTo>
                <a:lnTo>
                  <a:pt x="24" y="0"/>
                </a:lnTo>
                <a:lnTo>
                  <a:pt x="30" y="0"/>
                </a:lnTo>
                <a:lnTo>
                  <a:pt x="36" y="0"/>
                </a:lnTo>
                <a:lnTo>
                  <a:pt x="42" y="0"/>
                </a:lnTo>
                <a:lnTo>
                  <a:pt x="48" y="0"/>
                </a:lnTo>
                <a:lnTo>
                  <a:pt x="54" y="0"/>
                </a:lnTo>
                <a:lnTo>
                  <a:pt x="60" y="0"/>
                </a:lnTo>
                <a:lnTo>
                  <a:pt x="66" y="0"/>
                </a:lnTo>
                <a:lnTo>
                  <a:pt x="72" y="0"/>
                </a:lnTo>
                <a:lnTo>
                  <a:pt x="78" y="0"/>
                </a:lnTo>
                <a:lnTo>
                  <a:pt x="84" y="0"/>
                </a:lnTo>
                <a:lnTo>
                  <a:pt x="90" y="0"/>
                </a:lnTo>
                <a:lnTo>
                  <a:pt x="96" y="0"/>
                </a:lnTo>
                <a:lnTo>
                  <a:pt x="102" y="0"/>
                </a:lnTo>
                <a:lnTo>
                  <a:pt x="108" y="0"/>
                </a:lnTo>
                <a:lnTo>
                  <a:pt x="114" y="0"/>
                </a:lnTo>
                <a:lnTo>
                  <a:pt x="120" y="0"/>
                </a:lnTo>
                <a:lnTo>
                  <a:pt x="126" y="0"/>
                </a:lnTo>
                <a:lnTo>
                  <a:pt x="132" y="0"/>
                </a:lnTo>
                <a:lnTo>
                  <a:pt x="138" y="0"/>
                </a:lnTo>
                <a:lnTo>
                  <a:pt x="144" y="0"/>
                </a:lnTo>
                <a:lnTo>
                  <a:pt x="150" y="0"/>
                </a:lnTo>
                <a:lnTo>
                  <a:pt x="150" y="2538"/>
                </a:lnTo>
                <a:lnTo>
                  <a:pt x="156" y="2538"/>
                </a:lnTo>
                <a:lnTo>
                  <a:pt x="162" y="2538"/>
                </a:lnTo>
                <a:lnTo>
                  <a:pt x="168" y="2538"/>
                </a:lnTo>
                <a:lnTo>
                  <a:pt x="174" y="2538"/>
                </a:lnTo>
                <a:lnTo>
                  <a:pt x="180" y="2538"/>
                </a:lnTo>
                <a:lnTo>
                  <a:pt x="186" y="2538"/>
                </a:lnTo>
                <a:lnTo>
                  <a:pt x="192" y="2538"/>
                </a:lnTo>
                <a:lnTo>
                  <a:pt x="198" y="2538"/>
                </a:lnTo>
                <a:lnTo>
                  <a:pt x="204" y="2538"/>
                </a:lnTo>
                <a:lnTo>
                  <a:pt x="210" y="2538"/>
                </a:lnTo>
                <a:lnTo>
                  <a:pt x="216" y="2538"/>
                </a:lnTo>
                <a:lnTo>
                  <a:pt x="222" y="2538"/>
                </a:lnTo>
                <a:lnTo>
                  <a:pt x="228" y="2538"/>
                </a:lnTo>
                <a:lnTo>
                  <a:pt x="234" y="2538"/>
                </a:lnTo>
                <a:lnTo>
                  <a:pt x="240" y="2538"/>
                </a:lnTo>
                <a:lnTo>
                  <a:pt x="246" y="2538"/>
                </a:lnTo>
                <a:lnTo>
                  <a:pt x="252" y="2538"/>
                </a:lnTo>
                <a:lnTo>
                  <a:pt x="258" y="2538"/>
                </a:lnTo>
                <a:lnTo>
                  <a:pt x="264" y="2538"/>
                </a:lnTo>
                <a:lnTo>
                  <a:pt x="270" y="2538"/>
                </a:lnTo>
                <a:lnTo>
                  <a:pt x="276" y="2538"/>
                </a:lnTo>
                <a:lnTo>
                  <a:pt x="282" y="2538"/>
                </a:lnTo>
                <a:lnTo>
                  <a:pt x="288" y="2538"/>
                </a:lnTo>
                <a:lnTo>
                  <a:pt x="294" y="2538"/>
                </a:lnTo>
                <a:lnTo>
                  <a:pt x="300" y="2538"/>
                </a:lnTo>
                <a:lnTo>
                  <a:pt x="306" y="2538"/>
                </a:lnTo>
                <a:lnTo>
                  <a:pt x="312" y="2538"/>
                </a:lnTo>
                <a:lnTo>
                  <a:pt x="318" y="2538"/>
                </a:lnTo>
                <a:lnTo>
                  <a:pt x="324" y="2538"/>
                </a:lnTo>
                <a:lnTo>
                  <a:pt x="330" y="0"/>
                </a:lnTo>
                <a:lnTo>
                  <a:pt x="336" y="0"/>
                </a:lnTo>
                <a:lnTo>
                  <a:pt x="342" y="0"/>
                </a:lnTo>
                <a:lnTo>
                  <a:pt x="348" y="0"/>
                </a:lnTo>
                <a:lnTo>
                  <a:pt x="354" y="0"/>
                </a:lnTo>
                <a:lnTo>
                  <a:pt x="360" y="0"/>
                </a:lnTo>
                <a:lnTo>
                  <a:pt x="366" y="0"/>
                </a:lnTo>
                <a:lnTo>
                  <a:pt x="372" y="0"/>
                </a:lnTo>
                <a:lnTo>
                  <a:pt x="378" y="0"/>
                </a:lnTo>
                <a:lnTo>
                  <a:pt x="384" y="0"/>
                </a:lnTo>
                <a:lnTo>
                  <a:pt x="390" y="0"/>
                </a:lnTo>
                <a:lnTo>
                  <a:pt x="396" y="0"/>
                </a:lnTo>
                <a:lnTo>
                  <a:pt x="402" y="0"/>
                </a:lnTo>
                <a:lnTo>
                  <a:pt x="408" y="0"/>
                </a:lnTo>
                <a:lnTo>
                  <a:pt x="414" y="0"/>
                </a:lnTo>
                <a:lnTo>
                  <a:pt x="420" y="0"/>
                </a:lnTo>
                <a:lnTo>
                  <a:pt x="426" y="0"/>
                </a:lnTo>
                <a:lnTo>
                  <a:pt x="432" y="0"/>
                </a:lnTo>
                <a:lnTo>
                  <a:pt x="438" y="0"/>
                </a:lnTo>
                <a:lnTo>
                  <a:pt x="444" y="0"/>
                </a:lnTo>
                <a:lnTo>
                  <a:pt x="450" y="0"/>
                </a:lnTo>
                <a:lnTo>
                  <a:pt x="456" y="0"/>
                </a:lnTo>
                <a:lnTo>
                  <a:pt x="462" y="0"/>
                </a:lnTo>
                <a:lnTo>
                  <a:pt x="468" y="0"/>
                </a:lnTo>
                <a:lnTo>
                  <a:pt x="474" y="0"/>
                </a:lnTo>
                <a:lnTo>
                  <a:pt x="480" y="0"/>
                </a:lnTo>
                <a:lnTo>
                  <a:pt x="486" y="0"/>
                </a:lnTo>
                <a:lnTo>
                  <a:pt x="492" y="0"/>
                </a:lnTo>
                <a:lnTo>
                  <a:pt x="498" y="0"/>
                </a:lnTo>
                <a:lnTo>
                  <a:pt x="504" y="0"/>
                </a:lnTo>
                <a:lnTo>
                  <a:pt x="504" y="2538"/>
                </a:lnTo>
                <a:lnTo>
                  <a:pt x="510" y="2538"/>
                </a:lnTo>
                <a:lnTo>
                  <a:pt x="516" y="2538"/>
                </a:lnTo>
                <a:lnTo>
                  <a:pt x="522" y="2538"/>
                </a:lnTo>
                <a:lnTo>
                  <a:pt x="528" y="2538"/>
                </a:lnTo>
                <a:lnTo>
                  <a:pt x="534" y="2538"/>
                </a:lnTo>
                <a:lnTo>
                  <a:pt x="540" y="2538"/>
                </a:lnTo>
                <a:lnTo>
                  <a:pt x="546" y="2538"/>
                </a:lnTo>
                <a:lnTo>
                  <a:pt x="552" y="2538"/>
                </a:lnTo>
                <a:lnTo>
                  <a:pt x="558" y="2538"/>
                </a:lnTo>
                <a:lnTo>
                  <a:pt x="564" y="2538"/>
                </a:lnTo>
                <a:lnTo>
                  <a:pt x="570" y="2538"/>
                </a:lnTo>
                <a:lnTo>
                  <a:pt x="576" y="2538"/>
                </a:lnTo>
                <a:lnTo>
                  <a:pt x="582" y="2538"/>
                </a:lnTo>
                <a:lnTo>
                  <a:pt x="588" y="2538"/>
                </a:lnTo>
                <a:lnTo>
                  <a:pt x="594" y="2538"/>
                </a:lnTo>
                <a:lnTo>
                  <a:pt x="600" y="2538"/>
                </a:lnTo>
                <a:lnTo>
                  <a:pt x="606" y="2538"/>
                </a:lnTo>
                <a:lnTo>
                  <a:pt x="612" y="2538"/>
                </a:lnTo>
                <a:lnTo>
                  <a:pt x="618" y="2538"/>
                </a:lnTo>
                <a:lnTo>
                  <a:pt x="624" y="2538"/>
                </a:lnTo>
                <a:lnTo>
                  <a:pt x="630" y="2538"/>
                </a:lnTo>
                <a:lnTo>
                  <a:pt x="636" y="2538"/>
                </a:lnTo>
                <a:lnTo>
                  <a:pt x="642" y="2538"/>
                </a:lnTo>
                <a:lnTo>
                  <a:pt x="648" y="2538"/>
                </a:lnTo>
                <a:lnTo>
                  <a:pt x="654" y="2538"/>
                </a:lnTo>
                <a:lnTo>
                  <a:pt x="660" y="2538"/>
                </a:lnTo>
                <a:lnTo>
                  <a:pt x="666" y="2538"/>
                </a:lnTo>
                <a:lnTo>
                  <a:pt x="672" y="2538"/>
                </a:lnTo>
                <a:lnTo>
                  <a:pt x="678" y="2538"/>
                </a:lnTo>
                <a:lnTo>
                  <a:pt x="684" y="2538"/>
                </a:lnTo>
                <a:lnTo>
                  <a:pt x="684" y="0"/>
                </a:lnTo>
                <a:lnTo>
                  <a:pt x="690" y="0"/>
                </a:lnTo>
                <a:lnTo>
                  <a:pt x="696" y="0"/>
                </a:lnTo>
                <a:lnTo>
                  <a:pt x="702" y="0"/>
                </a:lnTo>
                <a:lnTo>
                  <a:pt x="708" y="0"/>
                </a:lnTo>
                <a:lnTo>
                  <a:pt x="714" y="0"/>
                </a:lnTo>
                <a:lnTo>
                  <a:pt x="720" y="0"/>
                </a:lnTo>
                <a:lnTo>
                  <a:pt x="726" y="0"/>
                </a:lnTo>
                <a:lnTo>
                  <a:pt x="732" y="0"/>
                </a:lnTo>
                <a:lnTo>
                  <a:pt x="738" y="0"/>
                </a:lnTo>
                <a:lnTo>
                  <a:pt x="744" y="0"/>
                </a:ln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Line 701"/>
          <p:cNvSpPr>
            <a:spLocks noChangeShapeType="1"/>
          </p:cNvSpPr>
          <p:nvPr/>
        </p:nvSpPr>
        <p:spPr bwMode="auto">
          <a:xfrm rot="16200000" flipV="1">
            <a:off x="3963803" y="4434077"/>
            <a:ext cx="1079504" cy="77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0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25" grpId="0" animBg="1"/>
      <p:bldP spid="52" grpId="0" animBg="1"/>
      <p:bldP spid="83" grpId="0" animBg="1"/>
      <p:bldP spid="8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Arrow Connector 56"/>
          <p:cNvCxnSpPr/>
          <p:nvPr/>
        </p:nvCxnSpPr>
        <p:spPr>
          <a:xfrm>
            <a:off x="1227818" y="2684515"/>
            <a:ext cx="2580120" cy="2658450"/>
          </a:xfrm>
          <a:prstGeom prst="straightConnector1">
            <a:avLst/>
          </a:prstGeom>
          <a:ln w="444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063768" y="3429032"/>
            <a:ext cx="908220" cy="434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b="1" baseline="-25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057950" y="3429032"/>
            <a:ext cx="897592" cy="43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b="1" baseline="-25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616960" y="5986794"/>
            <a:ext cx="2214880" cy="775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Backscatter Device</a:t>
            </a:r>
          </a:p>
        </p:txBody>
      </p:sp>
      <p:sp>
        <p:nvSpPr>
          <p:cNvPr id="64" name="Rectangle 63"/>
          <p:cNvSpPr/>
          <p:nvPr/>
        </p:nvSpPr>
        <p:spPr>
          <a:xfrm flipH="1">
            <a:off x="-136989" y="2892104"/>
            <a:ext cx="1898370" cy="625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RF Source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6939" y="1900558"/>
            <a:ext cx="768194" cy="1091071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7619028" y="2947389"/>
            <a:ext cx="1576320" cy="511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Receiver</a:t>
            </a:r>
            <a:endParaRPr lang="en-US" sz="24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130" y="1939889"/>
            <a:ext cx="771542" cy="105368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 flipV="1">
            <a:off x="3807938" y="5509918"/>
            <a:ext cx="1809155" cy="443037"/>
            <a:chOff x="2816971" y="2905265"/>
            <a:chExt cx="6567265" cy="1048155"/>
          </a:xfrm>
        </p:grpSpPr>
        <p:grpSp>
          <p:nvGrpSpPr>
            <p:cNvPr id="69" name="Group 68"/>
            <p:cNvGrpSpPr/>
            <p:nvPr/>
          </p:nvGrpSpPr>
          <p:grpSpPr>
            <a:xfrm>
              <a:off x="2816971" y="3113273"/>
              <a:ext cx="2892784" cy="656421"/>
              <a:chOff x="2784648" y="3115378"/>
              <a:chExt cx="2892784" cy="656421"/>
            </a:xfrm>
            <a:solidFill>
              <a:srgbClr val="FFC000"/>
            </a:solidFill>
          </p:grpSpPr>
          <p:sp>
            <p:nvSpPr>
              <p:cNvPr id="92" name="Rectangle: Rounded Corners 44"/>
              <p:cNvSpPr/>
              <p:nvPr/>
            </p:nvSpPr>
            <p:spPr>
              <a:xfrm>
                <a:off x="5024064" y="3116179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3" name="Rectangle: Rounded Corners 45"/>
              <p:cNvSpPr/>
              <p:nvPr/>
            </p:nvSpPr>
            <p:spPr>
              <a:xfrm rot="5400000">
                <a:off x="4760922" y="3380045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4" name="Rectangle: Rounded Corners 46"/>
              <p:cNvSpPr/>
              <p:nvPr/>
            </p:nvSpPr>
            <p:spPr>
              <a:xfrm>
                <a:off x="4799570" y="3643187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5" name="Rectangle: Rounded Corners 47"/>
              <p:cNvSpPr/>
              <p:nvPr/>
            </p:nvSpPr>
            <p:spPr>
              <a:xfrm rot="5400000">
                <a:off x="4535991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6" name="Rectangle: Rounded Corners 48"/>
              <p:cNvSpPr/>
              <p:nvPr/>
            </p:nvSpPr>
            <p:spPr>
              <a:xfrm>
                <a:off x="4578208" y="3116179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7" name="Rectangle: Rounded Corners 49"/>
              <p:cNvSpPr/>
              <p:nvPr/>
            </p:nvSpPr>
            <p:spPr>
              <a:xfrm rot="5400000">
                <a:off x="4313631" y="338008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8" name="Rectangle: Rounded Corners 50"/>
              <p:cNvSpPr/>
              <p:nvPr/>
            </p:nvSpPr>
            <p:spPr>
              <a:xfrm>
                <a:off x="4356690" y="3644714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9" name="Rectangle: Rounded Corners 51"/>
              <p:cNvSpPr/>
              <p:nvPr/>
            </p:nvSpPr>
            <p:spPr>
              <a:xfrm rot="5400000">
                <a:off x="3800886" y="3535970"/>
                <a:ext cx="345614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0" name="Rectangle: Rounded Corners 52"/>
              <p:cNvSpPr/>
              <p:nvPr/>
            </p:nvSpPr>
            <p:spPr>
              <a:xfrm>
                <a:off x="2784648" y="3382251"/>
                <a:ext cx="1250720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1" name="Rectangle: Rounded Corners 53"/>
              <p:cNvSpPr/>
              <p:nvPr/>
            </p:nvSpPr>
            <p:spPr>
              <a:xfrm>
                <a:off x="2784650" y="363746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2" name="Rectangle: Rounded Corners 54"/>
              <p:cNvSpPr/>
              <p:nvPr/>
            </p:nvSpPr>
            <p:spPr>
              <a:xfrm rot="5400000">
                <a:off x="4094805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3" name="Rectangle: Rounded Corners 55"/>
              <p:cNvSpPr/>
              <p:nvPr/>
            </p:nvSpPr>
            <p:spPr>
              <a:xfrm>
                <a:off x="4137883" y="311537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4" name="Rectangle: Rounded Corners 56"/>
              <p:cNvSpPr/>
              <p:nvPr/>
            </p:nvSpPr>
            <p:spPr>
              <a:xfrm rot="5400000">
                <a:off x="3874454" y="3379431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5" name="Rectangle: Rounded Corners 57"/>
              <p:cNvSpPr/>
              <p:nvPr/>
            </p:nvSpPr>
            <p:spPr>
              <a:xfrm>
                <a:off x="3912669" y="364318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6" name="Rectangle: Rounded Corners 58"/>
              <p:cNvSpPr/>
              <p:nvPr/>
            </p:nvSpPr>
            <p:spPr>
              <a:xfrm rot="5400000">
                <a:off x="2545908" y="3402463"/>
                <a:ext cx="600831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7" name="Rectangle: Rounded Corners 59"/>
              <p:cNvSpPr/>
              <p:nvPr/>
            </p:nvSpPr>
            <p:spPr>
              <a:xfrm>
                <a:off x="2784650" y="311537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10800000">
              <a:off x="6491452" y="3115479"/>
              <a:ext cx="2892784" cy="656421"/>
              <a:chOff x="2784648" y="3115378"/>
              <a:chExt cx="2892784" cy="656421"/>
            </a:xfrm>
            <a:solidFill>
              <a:srgbClr val="FFC000"/>
            </a:solidFill>
          </p:grpSpPr>
          <p:sp>
            <p:nvSpPr>
              <p:cNvPr id="76" name="Rectangle: Rounded Corners 28"/>
              <p:cNvSpPr/>
              <p:nvPr/>
            </p:nvSpPr>
            <p:spPr>
              <a:xfrm>
                <a:off x="5024064" y="3116179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7" name="Rectangle: Rounded Corners 29"/>
              <p:cNvSpPr/>
              <p:nvPr/>
            </p:nvSpPr>
            <p:spPr>
              <a:xfrm rot="5400000">
                <a:off x="4760922" y="3380045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8" name="Rectangle: Rounded Corners 30"/>
              <p:cNvSpPr/>
              <p:nvPr/>
            </p:nvSpPr>
            <p:spPr>
              <a:xfrm>
                <a:off x="4799570" y="3643187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9" name="Rectangle: Rounded Corners 31"/>
              <p:cNvSpPr/>
              <p:nvPr/>
            </p:nvSpPr>
            <p:spPr>
              <a:xfrm rot="5400000">
                <a:off x="4535991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0" name="Rectangle: Rounded Corners 32"/>
              <p:cNvSpPr/>
              <p:nvPr/>
            </p:nvSpPr>
            <p:spPr>
              <a:xfrm>
                <a:off x="4578208" y="3116179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1" name="Rectangle: Rounded Corners 33"/>
              <p:cNvSpPr/>
              <p:nvPr/>
            </p:nvSpPr>
            <p:spPr>
              <a:xfrm rot="5400000">
                <a:off x="4313631" y="338008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2" name="Rectangle: Rounded Corners 34"/>
              <p:cNvSpPr/>
              <p:nvPr/>
            </p:nvSpPr>
            <p:spPr>
              <a:xfrm>
                <a:off x="4356690" y="3644714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3" name="Rectangle: Rounded Corners 35"/>
              <p:cNvSpPr/>
              <p:nvPr/>
            </p:nvSpPr>
            <p:spPr>
              <a:xfrm rot="5400000">
                <a:off x="3800886" y="3535970"/>
                <a:ext cx="345614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4" name="Rectangle: Rounded Corners 36"/>
              <p:cNvSpPr/>
              <p:nvPr/>
            </p:nvSpPr>
            <p:spPr>
              <a:xfrm>
                <a:off x="2784648" y="3382251"/>
                <a:ext cx="1250720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5" name="Rectangle: Rounded Corners 37"/>
              <p:cNvSpPr/>
              <p:nvPr/>
            </p:nvSpPr>
            <p:spPr>
              <a:xfrm>
                <a:off x="2784650" y="363746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6" name="Rectangle: Rounded Corners 38"/>
              <p:cNvSpPr/>
              <p:nvPr/>
            </p:nvSpPr>
            <p:spPr>
              <a:xfrm rot="5400000">
                <a:off x="4094805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7" name="Rectangle: Rounded Corners 39"/>
              <p:cNvSpPr/>
              <p:nvPr/>
            </p:nvSpPr>
            <p:spPr>
              <a:xfrm>
                <a:off x="4137883" y="311537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8" name="Rectangle: Rounded Corners 40"/>
              <p:cNvSpPr/>
              <p:nvPr/>
            </p:nvSpPr>
            <p:spPr>
              <a:xfrm rot="5400000">
                <a:off x="3874454" y="3379431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9" name="Rectangle: Rounded Corners 41"/>
              <p:cNvSpPr/>
              <p:nvPr/>
            </p:nvSpPr>
            <p:spPr>
              <a:xfrm>
                <a:off x="3912669" y="364318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0" name="Rectangle: Rounded Corners 42"/>
              <p:cNvSpPr/>
              <p:nvPr/>
            </p:nvSpPr>
            <p:spPr>
              <a:xfrm rot="5400000">
                <a:off x="2545908" y="3402463"/>
                <a:ext cx="600831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1" name="Rectangle: Rounded Corners 43"/>
              <p:cNvSpPr/>
              <p:nvPr/>
            </p:nvSpPr>
            <p:spPr>
              <a:xfrm>
                <a:off x="2784650" y="311537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5588964" y="2905265"/>
              <a:ext cx="1025711" cy="1048155"/>
              <a:chOff x="5588964" y="2905265"/>
              <a:chExt cx="1025711" cy="1048155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5588964" y="2905265"/>
                <a:ext cx="1025711" cy="1048155"/>
                <a:chOff x="5605892" y="2869956"/>
                <a:chExt cx="1025711" cy="1048155"/>
              </a:xfrm>
              <a:solidFill>
                <a:srgbClr val="FFC000"/>
              </a:solidFill>
            </p:grpSpPr>
            <p:sp>
              <p:nvSpPr>
                <p:cNvPr id="74" name="Rectangle: Rounded Corners 26"/>
                <p:cNvSpPr/>
                <p:nvPr/>
              </p:nvSpPr>
              <p:spPr>
                <a:xfrm>
                  <a:off x="5605892" y="2869956"/>
                  <a:ext cx="1025711" cy="10481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5" name="Rectangle: Rounded Corners 27"/>
                <p:cNvSpPr/>
                <p:nvPr/>
              </p:nvSpPr>
              <p:spPr>
                <a:xfrm>
                  <a:off x="5748971" y="3016165"/>
                  <a:ext cx="739552" cy="75573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73" name="Rectangle: Rounded Corners 25"/>
              <p:cNvSpPr/>
              <p:nvPr/>
            </p:nvSpPr>
            <p:spPr>
              <a:xfrm>
                <a:off x="5852834" y="3173719"/>
                <a:ext cx="500295" cy="511243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109" name="Title 1"/>
          <p:cNvSpPr txBox="1">
            <a:spLocks/>
          </p:cNvSpPr>
          <p:nvPr/>
        </p:nvSpPr>
        <p:spPr>
          <a:xfrm>
            <a:off x="0" y="0"/>
            <a:ext cx="9144000" cy="9156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Challenge: Signal Propagation in Backscatter Systems </a:t>
            </a:r>
          </a:p>
        </p:txBody>
      </p:sp>
      <p:cxnSp>
        <p:nvCxnSpPr>
          <p:cNvPr id="108" name="Straight Arrow Connector 107"/>
          <p:cNvCxnSpPr/>
          <p:nvPr/>
        </p:nvCxnSpPr>
        <p:spPr>
          <a:xfrm flipV="1">
            <a:off x="5272543" y="2679928"/>
            <a:ext cx="2580120" cy="2658450"/>
          </a:xfrm>
          <a:prstGeom prst="straightConnector1">
            <a:avLst/>
          </a:prstGeom>
          <a:ln w="444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 rot="2799562">
            <a:off x="1665089" y="4019918"/>
            <a:ext cx="1382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RF carrier</a:t>
            </a:r>
          </a:p>
        </p:txBody>
      </p:sp>
      <p:sp>
        <p:nvSpPr>
          <p:cNvPr id="59" name="Letter"/>
          <p:cNvSpPr>
            <a:spLocks noChangeAspect="1" noEditPoints="1" noChangeArrowheads="1"/>
          </p:cNvSpPr>
          <p:nvPr/>
        </p:nvSpPr>
        <p:spPr bwMode="auto">
          <a:xfrm>
            <a:off x="5617092" y="5067077"/>
            <a:ext cx="705069" cy="352535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5304 w 21600"/>
              <a:gd name="T17" fmla="*/ 9216 h 21600"/>
              <a:gd name="T18" fmla="*/ 17504 w 21600"/>
              <a:gd name="T19" fmla="*/ 1837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14" y="0"/>
                </a:moveTo>
                <a:lnTo>
                  <a:pt x="21600" y="0"/>
                </a:lnTo>
                <a:lnTo>
                  <a:pt x="21600" y="21628"/>
                </a:lnTo>
                <a:lnTo>
                  <a:pt x="14" y="21628"/>
                </a:lnTo>
                <a:lnTo>
                  <a:pt x="14" y="0"/>
                </a:lnTo>
                <a:close/>
              </a:path>
              <a:path w="21600" h="21600" extrusionOk="0">
                <a:moveTo>
                  <a:pt x="18476" y="2035"/>
                </a:moveTo>
                <a:lnTo>
                  <a:pt x="20539" y="2035"/>
                </a:lnTo>
                <a:lnTo>
                  <a:pt x="20539" y="6559"/>
                </a:lnTo>
                <a:lnTo>
                  <a:pt x="18476" y="6559"/>
                </a:lnTo>
                <a:lnTo>
                  <a:pt x="18476" y="2035"/>
                </a:lnTo>
                <a:close/>
              </a:path>
              <a:path w="21600" h="21600" extrusionOk="0">
                <a:moveTo>
                  <a:pt x="884" y="2092"/>
                </a:moveTo>
                <a:lnTo>
                  <a:pt x="7425" y="2092"/>
                </a:lnTo>
                <a:lnTo>
                  <a:pt x="7425" y="2770"/>
                </a:lnTo>
                <a:lnTo>
                  <a:pt x="884" y="2770"/>
                </a:lnTo>
                <a:lnTo>
                  <a:pt x="884" y="2092"/>
                </a:lnTo>
                <a:close/>
              </a:path>
              <a:path w="21600" h="21600" extrusionOk="0">
                <a:moveTo>
                  <a:pt x="884" y="3109"/>
                </a:moveTo>
                <a:lnTo>
                  <a:pt x="7425" y="3109"/>
                </a:lnTo>
                <a:lnTo>
                  <a:pt x="7425" y="3788"/>
                </a:lnTo>
                <a:lnTo>
                  <a:pt x="884" y="3788"/>
                </a:lnTo>
                <a:lnTo>
                  <a:pt x="884" y="3109"/>
                </a:lnTo>
                <a:close/>
              </a:path>
              <a:path w="21600" h="21600" extrusionOk="0">
                <a:moveTo>
                  <a:pt x="884" y="4127"/>
                </a:moveTo>
                <a:lnTo>
                  <a:pt x="7425" y="4127"/>
                </a:lnTo>
                <a:lnTo>
                  <a:pt x="7425" y="4806"/>
                </a:lnTo>
                <a:lnTo>
                  <a:pt x="884" y="4806"/>
                </a:lnTo>
                <a:lnTo>
                  <a:pt x="884" y="4127"/>
                </a:lnTo>
                <a:close/>
              </a:path>
              <a:path w="21600" h="21600" extrusionOk="0">
                <a:moveTo>
                  <a:pt x="5127" y="5145"/>
                </a:moveTo>
                <a:lnTo>
                  <a:pt x="7425" y="5145"/>
                </a:lnTo>
                <a:lnTo>
                  <a:pt x="7425" y="5824"/>
                </a:lnTo>
                <a:lnTo>
                  <a:pt x="5127" y="5824"/>
                </a:lnTo>
                <a:lnTo>
                  <a:pt x="5127" y="514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en-US" sz="100" dirty="0">
                <a:solidFill>
                  <a:schemeClr val="bg1"/>
                </a:solidFill>
              </a:rPr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>
                <a:off x="2637577" y="3561821"/>
                <a:ext cx="3495040" cy="100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𝑠𝑖𝑔𝑛𝑎𝑙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 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577" y="3561821"/>
                <a:ext cx="3495040" cy="100521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0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3333E-6 L 0.20607 -0.2516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5" y="-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2" grpId="0"/>
      <p:bldP spid="59" grpId="0" animBg="1"/>
      <p:bldP spid="59" grpId="1" animBg="1"/>
      <p:bldP spid="1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Arrow Connector 56"/>
          <p:cNvCxnSpPr/>
          <p:nvPr/>
        </p:nvCxnSpPr>
        <p:spPr>
          <a:xfrm>
            <a:off x="1227818" y="2684515"/>
            <a:ext cx="2580120" cy="2658450"/>
          </a:xfrm>
          <a:prstGeom prst="straightConnector1">
            <a:avLst/>
          </a:prstGeom>
          <a:ln w="444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063768" y="3429032"/>
            <a:ext cx="908220" cy="434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b="1" baseline="-25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057950" y="3429032"/>
            <a:ext cx="897592" cy="43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b="1" baseline="-25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616960" y="5986794"/>
            <a:ext cx="2214880" cy="775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Backscatter Device</a:t>
            </a:r>
          </a:p>
        </p:txBody>
      </p:sp>
      <p:sp>
        <p:nvSpPr>
          <p:cNvPr id="64" name="Rectangle 63"/>
          <p:cNvSpPr/>
          <p:nvPr/>
        </p:nvSpPr>
        <p:spPr>
          <a:xfrm flipH="1">
            <a:off x="-136989" y="2892104"/>
            <a:ext cx="1898370" cy="625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RF Source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6939" y="1900558"/>
            <a:ext cx="768194" cy="1091071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7619028" y="2947389"/>
            <a:ext cx="1576320" cy="511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Receiver</a:t>
            </a:r>
            <a:endParaRPr lang="en-US" sz="24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130" y="1939889"/>
            <a:ext cx="771542" cy="105368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 flipV="1">
            <a:off x="3807938" y="5509918"/>
            <a:ext cx="1809155" cy="443037"/>
            <a:chOff x="2816971" y="2905265"/>
            <a:chExt cx="6567265" cy="1048155"/>
          </a:xfrm>
        </p:grpSpPr>
        <p:grpSp>
          <p:nvGrpSpPr>
            <p:cNvPr id="69" name="Group 68"/>
            <p:cNvGrpSpPr/>
            <p:nvPr/>
          </p:nvGrpSpPr>
          <p:grpSpPr>
            <a:xfrm>
              <a:off x="2816971" y="3113273"/>
              <a:ext cx="2892784" cy="656421"/>
              <a:chOff x="2784648" y="3115378"/>
              <a:chExt cx="2892784" cy="656421"/>
            </a:xfrm>
            <a:solidFill>
              <a:srgbClr val="FFC000"/>
            </a:solidFill>
          </p:grpSpPr>
          <p:sp>
            <p:nvSpPr>
              <p:cNvPr id="92" name="Rectangle: Rounded Corners 44"/>
              <p:cNvSpPr/>
              <p:nvPr/>
            </p:nvSpPr>
            <p:spPr>
              <a:xfrm>
                <a:off x="5024064" y="3116179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3" name="Rectangle: Rounded Corners 45"/>
              <p:cNvSpPr/>
              <p:nvPr/>
            </p:nvSpPr>
            <p:spPr>
              <a:xfrm rot="5400000">
                <a:off x="4760922" y="3380045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4" name="Rectangle: Rounded Corners 46"/>
              <p:cNvSpPr/>
              <p:nvPr/>
            </p:nvSpPr>
            <p:spPr>
              <a:xfrm>
                <a:off x="4799570" y="3643187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5" name="Rectangle: Rounded Corners 47"/>
              <p:cNvSpPr/>
              <p:nvPr/>
            </p:nvSpPr>
            <p:spPr>
              <a:xfrm rot="5400000">
                <a:off x="4535991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6" name="Rectangle: Rounded Corners 48"/>
              <p:cNvSpPr/>
              <p:nvPr/>
            </p:nvSpPr>
            <p:spPr>
              <a:xfrm>
                <a:off x="4578208" y="3116179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7" name="Rectangle: Rounded Corners 49"/>
              <p:cNvSpPr/>
              <p:nvPr/>
            </p:nvSpPr>
            <p:spPr>
              <a:xfrm rot="5400000">
                <a:off x="4313631" y="338008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8" name="Rectangle: Rounded Corners 50"/>
              <p:cNvSpPr/>
              <p:nvPr/>
            </p:nvSpPr>
            <p:spPr>
              <a:xfrm>
                <a:off x="4356690" y="3644714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9" name="Rectangle: Rounded Corners 51"/>
              <p:cNvSpPr/>
              <p:nvPr/>
            </p:nvSpPr>
            <p:spPr>
              <a:xfrm rot="5400000">
                <a:off x="3800886" y="3535970"/>
                <a:ext cx="345614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0" name="Rectangle: Rounded Corners 52"/>
              <p:cNvSpPr/>
              <p:nvPr/>
            </p:nvSpPr>
            <p:spPr>
              <a:xfrm>
                <a:off x="2784648" y="3382251"/>
                <a:ext cx="1250720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1" name="Rectangle: Rounded Corners 53"/>
              <p:cNvSpPr/>
              <p:nvPr/>
            </p:nvSpPr>
            <p:spPr>
              <a:xfrm>
                <a:off x="2784650" y="363746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2" name="Rectangle: Rounded Corners 54"/>
              <p:cNvSpPr/>
              <p:nvPr/>
            </p:nvSpPr>
            <p:spPr>
              <a:xfrm rot="5400000">
                <a:off x="4094805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3" name="Rectangle: Rounded Corners 55"/>
              <p:cNvSpPr/>
              <p:nvPr/>
            </p:nvSpPr>
            <p:spPr>
              <a:xfrm>
                <a:off x="4137883" y="311537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4" name="Rectangle: Rounded Corners 56"/>
              <p:cNvSpPr/>
              <p:nvPr/>
            </p:nvSpPr>
            <p:spPr>
              <a:xfrm rot="5400000">
                <a:off x="3874454" y="3379431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5" name="Rectangle: Rounded Corners 57"/>
              <p:cNvSpPr/>
              <p:nvPr/>
            </p:nvSpPr>
            <p:spPr>
              <a:xfrm>
                <a:off x="3912669" y="364318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6" name="Rectangle: Rounded Corners 58"/>
              <p:cNvSpPr/>
              <p:nvPr/>
            </p:nvSpPr>
            <p:spPr>
              <a:xfrm rot="5400000">
                <a:off x="2545908" y="3402463"/>
                <a:ext cx="600831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7" name="Rectangle: Rounded Corners 59"/>
              <p:cNvSpPr/>
              <p:nvPr/>
            </p:nvSpPr>
            <p:spPr>
              <a:xfrm>
                <a:off x="2784650" y="311537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10800000">
              <a:off x="6491452" y="3115479"/>
              <a:ext cx="2892784" cy="656421"/>
              <a:chOff x="2784648" y="3115378"/>
              <a:chExt cx="2892784" cy="656421"/>
            </a:xfrm>
            <a:solidFill>
              <a:srgbClr val="FFC000"/>
            </a:solidFill>
          </p:grpSpPr>
          <p:sp>
            <p:nvSpPr>
              <p:cNvPr id="76" name="Rectangle: Rounded Corners 28"/>
              <p:cNvSpPr/>
              <p:nvPr/>
            </p:nvSpPr>
            <p:spPr>
              <a:xfrm>
                <a:off x="5024064" y="3116179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7" name="Rectangle: Rounded Corners 29"/>
              <p:cNvSpPr/>
              <p:nvPr/>
            </p:nvSpPr>
            <p:spPr>
              <a:xfrm rot="5400000">
                <a:off x="4760922" y="3380045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8" name="Rectangle: Rounded Corners 30"/>
              <p:cNvSpPr/>
              <p:nvPr/>
            </p:nvSpPr>
            <p:spPr>
              <a:xfrm>
                <a:off x="4799570" y="3643187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9" name="Rectangle: Rounded Corners 31"/>
              <p:cNvSpPr/>
              <p:nvPr/>
            </p:nvSpPr>
            <p:spPr>
              <a:xfrm rot="5400000">
                <a:off x="4535991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0" name="Rectangle: Rounded Corners 32"/>
              <p:cNvSpPr/>
              <p:nvPr/>
            </p:nvSpPr>
            <p:spPr>
              <a:xfrm>
                <a:off x="4578208" y="3116179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1" name="Rectangle: Rounded Corners 33"/>
              <p:cNvSpPr/>
              <p:nvPr/>
            </p:nvSpPr>
            <p:spPr>
              <a:xfrm rot="5400000">
                <a:off x="4313631" y="338008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2" name="Rectangle: Rounded Corners 34"/>
              <p:cNvSpPr/>
              <p:nvPr/>
            </p:nvSpPr>
            <p:spPr>
              <a:xfrm>
                <a:off x="4356690" y="3644714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3" name="Rectangle: Rounded Corners 35"/>
              <p:cNvSpPr/>
              <p:nvPr/>
            </p:nvSpPr>
            <p:spPr>
              <a:xfrm rot="5400000">
                <a:off x="3800886" y="3535970"/>
                <a:ext cx="345614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4" name="Rectangle: Rounded Corners 36"/>
              <p:cNvSpPr/>
              <p:nvPr/>
            </p:nvSpPr>
            <p:spPr>
              <a:xfrm>
                <a:off x="2784648" y="3382251"/>
                <a:ext cx="1250720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5" name="Rectangle: Rounded Corners 37"/>
              <p:cNvSpPr/>
              <p:nvPr/>
            </p:nvSpPr>
            <p:spPr>
              <a:xfrm>
                <a:off x="2784650" y="363746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6" name="Rectangle: Rounded Corners 38"/>
              <p:cNvSpPr/>
              <p:nvPr/>
            </p:nvSpPr>
            <p:spPr>
              <a:xfrm rot="5400000">
                <a:off x="4094805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7" name="Rectangle: Rounded Corners 39"/>
              <p:cNvSpPr/>
              <p:nvPr/>
            </p:nvSpPr>
            <p:spPr>
              <a:xfrm>
                <a:off x="4137883" y="311537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8" name="Rectangle: Rounded Corners 40"/>
              <p:cNvSpPr/>
              <p:nvPr/>
            </p:nvSpPr>
            <p:spPr>
              <a:xfrm rot="5400000">
                <a:off x="3874454" y="3379431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9" name="Rectangle: Rounded Corners 41"/>
              <p:cNvSpPr/>
              <p:nvPr/>
            </p:nvSpPr>
            <p:spPr>
              <a:xfrm>
                <a:off x="3912669" y="364318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0" name="Rectangle: Rounded Corners 42"/>
              <p:cNvSpPr/>
              <p:nvPr/>
            </p:nvSpPr>
            <p:spPr>
              <a:xfrm rot="5400000">
                <a:off x="2545908" y="3402463"/>
                <a:ext cx="600831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1" name="Rectangle: Rounded Corners 43"/>
              <p:cNvSpPr/>
              <p:nvPr/>
            </p:nvSpPr>
            <p:spPr>
              <a:xfrm>
                <a:off x="2784650" y="311537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5588964" y="2905265"/>
              <a:ext cx="1025711" cy="1048155"/>
              <a:chOff x="5588964" y="2905265"/>
              <a:chExt cx="1025711" cy="1048155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5588964" y="2905265"/>
                <a:ext cx="1025711" cy="1048155"/>
                <a:chOff x="5605892" y="2869956"/>
                <a:chExt cx="1025711" cy="1048155"/>
              </a:xfrm>
              <a:solidFill>
                <a:srgbClr val="FFC000"/>
              </a:solidFill>
            </p:grpSpPr>
            <p:sp>
              <p:nvSpPr>
                <p:cNvPr id="74" name="Rectangle: Rounded Corners 26"/>
                <p:cNvSpPr/>
                <p:nvPr/>
              </p:nvSpPr>
              <p:spPr>
                <a:xfrm>
                  <a:off x="5605892" y="2869956"/>
                  <a:ext cx="1025711" cy="10481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5" name="Rectangle: Rounded Corners 27"/>
                <p:cNvSpPr/>
                <p:nvPr/>
              </p:nvSpPr>
              <p:spPr>
                <a:xfrm>
                  <a:off x="5748971" y="3016165"/>
                  <a:ext cx="739552" cy="75573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73" name="Rectangle: Rounded Corners 25"/>
              <p:cNvSpPr/>
              <p:nvPr/>
            </p:nvSpPr>
            <p:spPr>
              <a:xfrm>
                <a:off x="5852834" y="3173719"/>
                <a:ext cx="500295" cy="511243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109" name="Title 1"/>
          <p:cNvSpPr txBox="1">
            <a:spLocks/>
          </p:cNvSpPr>
          <p:nvPr/>
        </p:nvSpPr>
        <p:spPr>
          <a:xfrm>
            <a:off x="0" y="0"/>
            <a:ext cx="9144000" cy="9156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Challenge: Signal Propagation in Backscatter Systems </a:t>
            </a:r>
          </a:p>
        </p:txBody>
      </p:sp>
      <p:cxnSp>
        <p:nvCxnSpPr>
          <p:cNvPr id="108" name="Straight Arrow Connector 107"/>
          <p:cNvCxnSpPr/>
          <p:nvPr/>
        </p:nvCxnSpPr>
        <p:spPr>
          <a:xfrm flipV="1">
            <a:off x="5272543" y="2679928"/>
            <a:ext cx="2580120" cy="2658450"/>
          </a:xfrm>
          <a:prstGeom prst="straightConnector1">
            <a:avLst/>
          </a:prstGeom>
          <a:ln w="444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447800" y="2322987"/>
            <a:ext cx="6404863" cy="5978"/>
          </a:xfrm>
          <a:prstGeom prst="straightConnector1">
            <a:avLst/>
          </a:prstGeom>
          <a:ln w="444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3970744" y="1888581"/>
            <a:ext cx="908220" cy="434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endParaRPr lang="en-US" sz="24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2632874" y="3566479"/>
                <a:ext cx="3495040" cy="100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𝑠𝑖𝑔𝑛𝑎𝑙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 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874" y="3566479"/>
                <a:ext cx="3495040" cy="100521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2571787" y="2620843"/>
                <a:ext cx="3495040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𝑏𝑙𝑜𝑐𝑘𝑒𝑟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 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  <m:r>
                            <a:rPr lang="en-US" sz="2800" b="0" i="1" baseline="3000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87" y="2620843"/>
                <a:ext cx="3495040" cy="89896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/>
          <p:cNvSpPr txBox="1"/>
          <p:nvPr/>
        </p:nvSpPr>
        <p:spPr>
          <a:xfrm>
            <a:off x="133349" y="3733315"/>
            <a:ext cx="8763000" cy="105560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Extremely low signal strength data packet and a strong blocker at the receiver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0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8" grpId="0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Our Solution: Clean slate design of backscatter system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178902" y="1044802"/>
            <a:ext cx="87464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Use coding to achieve optimal tradeoff between sensitivity and data rate</a:t>
            </a:r>
          </a:p>
          <a:p>
            <a:pPr marL="342900" indent="-342900" algn="ctr">
              <a:buFont typeface="Arial" charset="0"/>
              <a:buChar char="•"/>
            </a:pP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Modulation scheme resilient to single tone interference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0500" y="3892540"/>
            <a:ext cx="8763000" cy="2417683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US" sz="4000" dirty="0">
                <a:solidFill>
                  <a:srgbClr val="92D050"/>
                </a:solidFill>
                <a:latin typeface="Helvetica" charset="0"/>
                <a:ea typeface="Helvetica" charset="0"/>
                <a:cs typeface="Helvetica" charset="0"/>
              </a:rPr>
              <a:t>Chirp Spread Spectrum Modulation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Decode signals down to -148 dBm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50 bps to 32.5 kbps data rates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Blocking immunity of 90 dB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2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build="p"/>
      <p:bldP spid="34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5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14608</TotalTime>
  <Words>687</Words>
  <Application>Microsoft Macintosh PowerPoint</Application>
  <PresentationFormat>On-screen Show (4:3)</PresentationFormat>
  <Paragraphs>193</Paragraphs>
  <Slides>23</Slides>
  <Notes>22</Notes>
  <HiddenSlides>1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Helvetica</vt:lpstr>
      <vt:lpstr>Verdana</vt:lpstr>
      <vt:lpstr>Wingdings</vt:lpstr>
      <vt:lpstr>ZapfDingbatsITC</vt:lpstr>
      <vt:lpstr>Office Theme</vt:lpstr>
      <vt:lpstr>Reliable connectivity for a dime</vt:lpstr>
      <vt:lpstr>Ubiquitous Connectivity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Implementation</vt:lpstr>
      <vt:lpstr>PowerPoint Presentation</vt:lpstr>
      <vt:lpstr>PowerPoint Presentation</vt:lpstr>
      <vt:lpstr>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big next leap in Backscatter Communication</dc:title>
  <dc:creator>Vamsi Talla</dc:creator>
  <cp:lastModifiedBy>mehrdadh</cp:lastModifiedBy>
  <cp:revision>210</cp:revision>
  <dcterms:created xsi:type="dcterms:W3CDTF">2016-10-17T18:43:15Z</dcterms:created>
  <dcterms:modified xsi:type="dcterms:W3CDTF">2019-07-20T15:10:44Z</dcterms:modified>
</cp:coreProperties>
</file>